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256" r:id="rId2"/>
    <p:sldId id="270" r:id="rId3"/>
    <p:sldId id="260" r:id="rId4"/>
    <p:sldId id="268" r:id="rId5"/>
    <p:sldId id="272" r:id="rId6"/>
    <p:sldId id="258" r:id="rId7"/>
    <p:sldId id="271" r:id="rId8"/>
    <p:sldId id="273" r:id="rId9"/>
    <p:sldId id="266" r:id="rId10"/>
    <p:sldId id="265" r:id="rId11"/>
    <p:sldId id="259" r:id="rId12"/>
    <p:sldId id="274" r:id="rId13"/>
    <p:sldId id="275" r:id="rId14"/>
    <p:sldId id="276" r:id="rId15"/>
    <p:sldId id="278" r:id="rId16"/>
    <p:sldId id="279" r:id="rId17"/>
    <p:sldId id="277" r:id="rId18"/>
    <p:sldId id="282" r:id="rId19"/>
    <p:sldId id="280" r:id="rId20"/>
    <p:sldId id="281" r:id="rId21"/>
    <p:sldId id="28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n Finkelshtein" initials="AF" lastIdx="2" clrIdx="0">
    <p:extLst>
      <p:ext uri="{19B8F6BF-5375-455C-9EA6-DF929625EA0E}">
        <p15:presenceInfo xmlns:p15="http://schemas.microsoft.com/office/powerpoint/2012/main" userId="c186587f85b418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618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50F3A-0527-41E7-87F2-95DFE7654FF9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AC0B9-CE17-4569-93F3-605D14EDE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48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than 120 brain tumors. Classified by their location and type of cells they are made of.</a:t>
            </a:r>
          </a:p>
          <a:p>
            <a:r>
              <a:rPr lang="en-US" dirty="0"/>
              <a:t>Certain types of tumors are typically benign (noncancerous), while others are typically malignant (cancerous). Others may have a 50/50 chance of being cancerous.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took the output of this layer and used it as an input for the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4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5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7905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8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33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32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15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3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763867"/>
            <a:ext cx="8610600" cy="1293028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2DDAC-6460-4EF6-65A8-9558F8FDA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t="8515" r="11725" b="3953"/>
          <a:stretch/>
        </p:blipFill>
        <p:spPr>
          <a:xfrm>
            <a:off x="9385923" y="0"/>
            <a:ext cx="2806077" cy="20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181089" cy="955675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3865"/>
            <a:ext cx="86106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783942"/>
            <a:ext cx="8610600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0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1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16.jpg"/><Relationship Id="rId18" Type="http://schemas.openxmlformats.org/officeDocument/2006/relationships/image" Target="../media/image21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12" Type="http://schemas.openxmlformats.org/officeDocument/2006/relationships/image" Target="../media/image32.jpg"/><Relationship Id="rId17" Type="http://schemas.openxmlformats.org/officeDocument/2006/relationships/image" Target="../media/image20.jpg"/><Relationship Id="rId2" Type="http://schemas.openxmlformats.org/officeDocument/2006/relationships/image" Target="../media/image22.jp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11" Type="http://schemas.openxmlformats.org/officeDocument/2006/relationships/image" Target="../media/image31.jpg"/><Relationship Id="rId5" Type="http://schemas.openxmlformats.org/officeDocument/2006/relationships/image" Target="../media/image25.jpg"/><Relationship Id="rId15" Type="http://schemas.openxmlformats.org/officeDocument/2006/relationships/image" Target="../media/image18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Relationship Id="rId1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44.jpg"/><Relationship Id="rId18" Type="http://schemas.openxmlformats.org/officeDocument/2006/relationships/image" Target="../media/image49.jpg"/><Relationship Id="rId3" Type="http://schemas.openxmlformats.org/officeDocument/2006/relationships/image" Target="../media/image34.jpg"/><Relationship Id="rId21" Type="http://schemas.openxmlformats.org/officeDocument/2006/relationships/image" Target="../media/image52.jpg"/><Relationship Id="rId7" Type="http://schemas.openxmlformats.org/officeDocument/2006/relationships/image" Target="../media/image38.jpg"/><Relationship Id="rId12" Type="http://schemas.openxmlformats.org/officeDocument/2006/relationships/image" Target="../media/image43.jpg"/><Relationship Id="rId17" Type="http://schemas.openxmlformats.org/officeDocument/2006/relationships/image" Target="../media/image48.jpg"/><Relationship Id="rId25" Type="http://schemas.openxmlformats.org/officeDocument/2006/relationships/image" Target="../media/image56.jpg"/><Relationship Id="rId2" Type="http://schemas.openxmlformats.org/officeDocument/2006/relationships/image" Target="../media/image33.jpg"/><Relationship Id="rId16" Type="http://schemas.openxmlformats.org/officeDocument/2006/relationships/image" Target="../media/image47.jpg"/><Relationship Id="rId20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11" Type="http://schemas.openxmlformats.org/officeDocument/2006/relationships/image" Target="../media/image42.jpg"/><Relationship Id="rId24" Type="http://schemas.openxmlformats.org/officeDocument/2006/relationships/image" Target="../media/image55.jpg"/><Relationship Id="rId5" Type="http://schemas.openxmlformats.org/officeDocument/2006/relationships/image" Target="../media/image36.jpg"/><Relationship Id="rId15" Type="http://schemas.openxmlformats.org/officeDocument/2006/relationships/image" Target="../media/image46.jpg"/><Relationship Id="rId23" Type="http://schemas.openxmlformats.org/officeDocument/2006/relationships/image" Target="../media/image54.jpg"/><Relationship Id="rId10" Type="http://schemas.openxmlformats.org/officeDocument/2006/relationships/image" Target="../media/image41.jpg"/><Relationship Id="rId19" Type="http://schemas.openxmlformats.org/officeDocument/2006/relationships/image" Target="../media/image50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Relationship Id="rId14" Type="http://schemas.openxmlformats.org/officeDocument/2006/relationships/image" Target="../media/image45.jpg"/><Relationship Id="rId22" Type="http://schemas.openxmlformats.org/officeDocument/2006/relationships/image" Target="../media/image5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2D2A-0AEC-4E35-8DE3-CC69786F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E98D92-D38F-D809-DB37-3AAA8D760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Tumor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98767-75C1-806A-92DD-9774FE319A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Alin Finkelshtein and Felix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Doctorman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59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C4A5-497B-21D3-B6B4-21B38DBE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099459-74C0-69F4-BE5B-55C051B3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1993" y="2150894"/>
            <a:ext cx="6904396" cy="4707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351207-6ED3-D6D0-56B9-AF0228AC3E39}"/>
              </a:ext>
            </a:extLst>
          </p:cNvPr>
          <p:cNvSpPr txBox="1"/>
          <p:nvPr/>
        </p:nvSpPr>
        <p:spPr>
          <a:xfrm>
            <a:off x="311972" y="2646381"/>
            <a:ext cx="329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Augmentation:</a:t>
            </a:r>
          </a:p>
          <a:p>
            <a:pPr marL="342900" indent="-342900">
              <a:buAutoNum type="arabicPeriod"/>
            </a:pPr>
            <a:r>
              <a:rPr lang="en-US" sz="2400" dirty="0"/>
              <a:t>Rotation randomly</a:t>
            </a:r>
          </a:p>
          <a:p>
            <a:pPr marL="342900" indent="-342900">
              <a:buAutoNum type="arabicPeriod"/>
            </a:pPr>
            <a:r>
              <a:rPr lang="en-US" sz="2400" dirty="0"/>
              <a:t>Horizontal flip </a:t>
            </a:r>
          </a:p>
        </p:txBody>
      </p:sp>
    </p:spTree>
    <p:extLst>
      <p:ext uri="{BB962C8B-B14F-4D97-AF65-F5344CB8AC3E}">
        <p14:creationId xmlns:p14="http://schemas.microsoft.com/office/powerpoint/2010/main" val="2310445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E31D-65DE-BD15-4093-56B22375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C10C7-241A-BCBC-15B1-F225A29D2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072" y="121996"/>
            <a:ext cx="2957848" cy="205689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D9B270-9A80-13EF-F20B-119F1B6BB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00887"/>
            <a:ext cx="10820400" cy="1813914"/>
          </a:xfrm>
        </p:spPr>
        <p:txBody>
          <a:bodyPr/>
          <a:lstStyle/>
          <a:p>
            <a:r>
              <a:rPr lang="en-US" dirty="0"/>
              <a:t>Original image (512, 512, 3)</a:t>
            </a:r>
            <a:r>
              <a:rPr lang="en-US" dirty="0">
                <a:sym typeface="Wingdings" panose="05000000000000000000" pitchFamily="2" charset="2"/>
              </a:rPr>
              <a:t>dimensions reduction  (128, 128,  1)</a:t>
            </a:r>
          </a:p>
          <a:p>
            <a:r>
              <a:rPr lang="en-US" dirty="0"/>
              <a:t>Split to X &amp; 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X.shape</a:t>
            </a:r>
            <a:r>
              <a:rPr lang="en-US" dirty="0">
                <a:sym typeface="Wingdings" panose="05000000000000000000" pitchFamily="2" charset="2"/>
              </a:rPr>
              <a:t> (5712, 128, 128, 1)</a:t>
            </a:r>
          </a:p>
          <a:p>
            <a:pPr marL="0" lvl="4" indent="0">
              <a:spcBef>
                <a:spcPts val="1000"/>
              </a:spcBef>
              <a:buNone/>
            </a:pPr>
            <a:r>
              <a:rPr lang="en-US" altLang="en-US" sz="2200" dirty="0"/>
              <a:t>		      </a:t>
            </a:r>
            <a:r>
              <a:rPr lang="en-US" altLang="en-US" sz="2200" dirty="0" err="1"/>
              <a:t>y_train</a:t>
            </a:r>
            <a:r>
              <a:rPr lang="en-US" altLang="en-US" sz="2200" dirty="0"/>
              <a:t> = </a:t>
            </a:r>
            <a:r>
              <a:rPr lang="en-US" altLang="en-US" sz="2200" dirty="0" err="1"/>
              <a:t>to_categorical</a:t>
            </a:r>
            <a:r>
              <a:rPr lang="en-US" altLang="en-US" sz="2200" dirty="0"/>
              <a:t>(y, </a:t>
            </a:r>
            <a:r>
              <a:rPr lang="en-US" altLang="en-US" sz="2200" dirty="0" err="1"/>
              <a:t>num_classes</a:t>
            </a:r>
            <a:r>
              <a:rPr lang="en-US" altLang="en-US" sz="2200" dirty="0"/>
              <a:t> = 4)</a:t>
            </a:r>
          </a:p>
          <a:p>
            <a:pPr marL="342900" lvl="4" indent="-342900">
              <a:spcBef>
                <a:spcPts val="1000"/>
              </a:spcBef>
            </a:pPr>
            <a:r>
              <a:rPr lang="en-US" altLang="en-US" sz="2200" dirty="0"/>
              <a:t>Split to Train and validation </a:t>
            </a:r>
          </a:p>
          <a:p>
            <a:pPr marL="0" lvl="4" indent="0">
              <a:spcBef>
                <a:spcPts val="1000"/>
              </a:spcBef>
              <a:buNone/>
            </a:pPr>
            <a:endParaRPr lang="en-US" altLang="en-US" sz="2200" dirty="0"/>
          </a:p>
          <a:p>
            <a:pPr marL="1828800" lvl="4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74751-83BC-129D-EBB7-4977D40FB5BA}"/>
              </a:ext>
            </a:extLst>
          </p:cNvPr>
          <p:cNvSpPr txBox="1"/>
          <p:nvPr/>
        </p:nvSpPr>
        <p:spPr>
          <a:xfrm>
            <a:off x="1924492" y="4263656"/>
            <a:ext cx="958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Train                            Validation                           Test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957D0-DF80-737C-11D4-F38C93DEDCD6}"/>
              </a:ext>
            </a:extLst>
          </p:cNvPr>
          <p:cNvSpPr txBox="1"/>
          <p:nvPr/>
        </p:nvSpPr>
        <p:spPr>
          <a:xfrm>
            <a:off x="520995" y="4965405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X.shape</a:t>
            </a:r>
            <a:r>
              <a:rPr lang="en-US" dirty="0"/>
              <a:t>          (4569, 128, 128, 1)                     (1143,  128, 128, 1)                       (1311, 128, 128, 1)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95BFD-ABF6-33AD-3369-64B6BB816363}"/>
              </a:ext>
            </a:extLst>
          </p:cNvPr>
          <p:cNvSpPr txBox="1"/>
          <p:nvPr/>
        </p:nvSpPr>
        <p:spPr>
          <a:xfrm>
            <a:off x="520994" y="5574821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np.array</a:t>
            </a:r>
            <a:r>
              <a:rPr lang="en-US" dirty="0"/>
              <a:t>(y).shape         (4569, 4)                                     (1143,  4)                                       (1311, 4)     </a:t>
            </a:r>
          </a:p>
        </p:txBody>
      </p:sp>
    </p:spTree>
    <p:extLst>
      <p:ext uri="{BB962C8B-B14F-4D97-AF65-F5344CB8AC3E}">
        <p14:creationId xmlns:p14="http://schemas.microsoft.com/office/powerpoint/2010/main" val="842201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6C50-5F48-822D-3940-AA695BB1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05" y="0"/>
            <a:ext cx="8610600" cy="1293028"/>
          </a:xfrm>
        </p:spPr>
        <p:txBody>
          <a:bodyPr/>
          <a:lstStyle/>
          <a:p>
            <a:r>
              <a:rPr lang="en-US" dirty="0" err="1"/>
              <a:t>CNN_model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C242B0-7266-6E49-0DD8-B54C77638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-888" b="70008"/>
          <a:stretch/>
        </p:blipFill>
        <p:spPr bwMode="auto">
          <a:xfrm>
            <a:off x="0" y="1183125"/>
            <a:ext cx="3727750" cy="56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B33155B-7126-2D93-9E50-51D8E9CCD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3" b="35504"/>
          <a:stretch/>
        </p:blipFill>
        <p:spPr bwMode="auto">
          <a:xfrm>
            <a:off x="3727750" y="1183124"/>
            <a:ext cx="3236576" cy="566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F0C2440-DA96-CBCD-9494-6763FF289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6"/>
          <a:stretch/>
        </p:blipFill>
        <p:spPr bwMode="auto">
          <a:xfrm>
            <a:off x="7194292" y="1105786"/>
            <a:ext cx="3161820" cy="569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797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3DB93-DA79-0287-4F3C-192DC9F8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pic>
        <p:nvPicPr>
          <p:cNvPr id="12290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D66D6D06-E260-98BC-F87E-890179BFE1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5178A-8524-3592-D40C-233DF371A92F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D2820-5A36-C1A9-F2A7-71BBC19E157B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37D1F-FE44-5895-739F-E9616ABBD437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A35C8-9E3F-BA8C-63EF-1AC3593BEA09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F7DC5-9316-1BD3-B882-B7D043F34CAA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36489-8567-ECA7-0D02-976F5E32E4D4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A0C50-3DED-A61A-36B1-7A8C7D6133C4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07DD5-B25B-B922-A5A6-5AF70785F2D4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32651-380E-3CB7-E4B8-A89A141F2FBF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51EDF-9048-71FA-04DA-8D7EDDCB417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06601-BD57-F40F-3924-0F70F50F3FFE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CC14E-4B74-C125-BC47-DEA46C34676B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B81087-C6D0-16E7-D0CA-B17466CA13DC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95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6C02-A830-CF74-EA02-8A5AC352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BA872-27FA-6D3D-15A8-E5015C0BA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61" t="56343" r="21250" b="25039"/>
          <a:stretch/>
        </p:blipFill>
        <p:spPr>
          <a:xfrm>
            <a:off x="5326912" y="3611431"/>
            <a:ext cx="5209952" cy="2482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D2ADDF-E43E-2F1C-2173-7854D422E561}"/>
              </a:ext>
            </a:extLst>
          </p:cNvPr>
          <p:cNvSpPr txBox="1"/>
          <p:nvPr/>
        </p:nvSpPr>
        <p:spPr>
          <a:xfrm>
            <a:off x="5326912" y="2704829"/>
            <a:ext cx="649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categories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['glioma', 'meningioma', 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notumor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', 'pituitary']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9" name="Picture 7">
            <a:extLst>
              <a:ext uri="{FF2B5EF4-FFF2-40B4-BE49-F238E27FC236}">
                <a16:creationId xmlns:a16="http://schemas.microsoft.com/office/drawing/2014/main" id="{B3902DBD-3ED0-D692-4F23-FA6A19EBA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0" y="2194561"/>
            <a:ext cx="5213390" cy="43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78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CFC5-5F6D-FA52-D482-3FE06AE0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65DCB-3EF7-AA69-B6B8-11AD1626A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9B0FD216-A6C3-F7F4-C314-12DF4B96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3ABE8-B68B-E633-D81F-423F9B5E3CEA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CB1F-3B5A-4325-9ED0-23134992CB0E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187D0-660A-583B-BF54-D8C638A58456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F034C-FBD4-1452-3C87-5ED114074D34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C08FD-E640-F478-5125-BFCF6420F60F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9215F0-A178-6CEB-7EA5-D6D62D4C4250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059D4-83F8-43CD-9F5F-E32CC0D9E2BB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38C02-2786-F8B2-779E-6EA1DB59A389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F9C17-05A8-E2BA-C2B3-6CCC6919D150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88321-010E-61A0-D60C-3B55F7EFDF2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4A01F8-5499-BFDC-FCC4-7AE6D7214B99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EF5DB-4DCE-9353-C01C-A69EDF628CD9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68D9D-CA5C-828E-32A6-59C56633CBEB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55E4E08-138B-7F19-3824-6743C6EDEA19}"/>
              </a:ext>
            </a:extLst>
          </p:cNvPr>
          <p:cNvSpPr/>
          <p:nvPr/>
        </p:nvSpPr>
        <p:spPr>
          <a:xfrm>
            <a:off x="7623439" y="2413591"/>
            <a:ext cx="448304" cy="2541182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14A5-6058-0094-31E0-E89880F5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B04EA-5EB8-E86A-C3A4-C648889C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X_train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(4569, 1024)</a:t>
            </a:r>
          </a:p>
          <a:p>
            <a:r>
              <a:rPr lang="en-US" dirty="0" err="1">
                <a:sym typeface="Wingdings" panose="05000000000000000000" pitchFamily="2" charset="2"/>
              </a:rPr>
              <a:t>X_test</a:t>
            </a:r>
            <a:r>
              <a:rPr lang="en-US" dirty="0">
                <a:sym typeface="Wingdings" panose="05000000000000000000" pitchFamily="2" charset="2"/>
              </a:rPr>
              <a:t>  (1311, 1024)</a:t>
            </a:r>
          </a:p>
          <a:p>
            <a:r>
              <a:rPr lang="en-US" altLang="en-US" dirty="0" err="1"/>
              <a:t>xgb</a:t>
            </a:r>
            <a:r>
              <a:rPr lang="en-US" altLang="en-US" dirty="0"/>
              <a:t> = </a:t>
            </a:r>
            <a:r>
              <a:rPr lang="en-US" altLang="en-US" dirty="0" err="1"/>
              <a:t>XGBClassifier</a:t>
            </a:r>
            <a:r>
              <a:rPr lang="en-US" altLang="en-US" dirty="0"/>
              <a:t>(objective='</a:t>
            </a:r>
            <a:r>
              <a:rPr lang="en-US" altLang="en-US" dirty="0" err="1"/>
              <a:t>multiclass:softmax</a:t>
            </a:r>
            <a:r>
              <a:rPr lang="en-US" altLang="en-US" dirty="0"/>
              <a:t>', </a:t>
            </a:r>
            <a:r>
              <a:rPr lang="en-US" altLang="en-US" dirty="0" err="1"/>
              <a:t>learning_rate</a:t>
            </a:r>
            <a:r>
              <a:rPr lang="en-US" altLang="en-US" dirty="0"/>
              <a:t> = 0.1, </a:t>
            </a:r>
            <a:r>
              <a:rPr lang="en-US" altLang="en-US" dirty="0" err="1"/>
              <a:t>max_depth</a:t>
            </a:r>
            <a:r>
              <a:rPr lang="en-US" altLang="en-US" dirty="0"/>
              <a:t> = 15, </a:t>
            </a:r>
            <a:r>
              <a:rPr lang="en-US" altLang="en-US" dirty="0" err="1"/>
              <a:t>n_estimators</a:t>
            </a:r>
            <a:r>
              <a:rPr lang="en-US" altLang="en-US" dirty="0"/>
              <a:t> = 500)</a:t>
            </a:r>
          </a:p>
          <a:p>
            <a:r>
              <a:rPr lang="en-US" altLang="en-US" dirty="0"/>
              <a:t> </a:t>
            </a:r>
            <a:r>
              <a:rPr lang="en-US" altLang="en-US" dirty="0" err="1"/>
              <a:t>xgb.fit</a:t>
            </a:r>
            <a:r>
              <a:rPr lang="en-US" altLang="en-US" dirty="0"/>
              <a:t>(</a:t>
            </a:r>
            <a:r>
              <a:rPr lang="en-US" altLang="en-US" dirty="0" err="1"/>
              <a:t>X_train_features,np.argmax</a:t>
            </a:r>
            <a:r>
              <a:rPr lang="en-US" altLang="en-US" dirty="0"/>
              <a:t>(</a:t>
            </a:r>
            <a:r>
              <a:rPr lang="en-US" altLang="en-US" dirty="0" err="1"/>
              <a:t>y_train</a:t>
            </a:r>
            <a:r>
              <a:rPr lang="en-US" altLang="en-US" dirty="0"/>
              <a:t>, axis=1))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2E9C8-D19A-19A5-C737-954FB520F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52" t="54203" r="28282" b="27472"/>
          <a:stretch/>
        </p:blipFill>
        <p:spPr>
          <a:xfrm>
            <a:off x="6517742" y="4231758"/>
            <a:ext cx="5557315" cy="25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4F81-47DC-6B06-B389-8BFF65901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42260"/>
            <a:ext cx="9361967" cy="116376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CNN                        </a:t>
            </a:r>
            <a:r>
              <a:rPr lang="en-US" dirty="0" err="1"/>
              <a:t>CNN+XGBoost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C4926-32F1-1C4D-56D4-B9E0C144783C}"/>
              </a:ext>
            </a:extLst>
          </p:cNvPr>
          <p:cNvSpPr txBox="1"/>
          <p:nvPr/>
        </p:nvSpPr>
        <p:spPr>
          <a:xfrm>
            <a:off x="565922" y="1456660"/>
            <a:ext cx="84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Accuracy : 0.953                                                  Accuracy: 0.965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486B913F-1D09-CED0-2F52-A9C499C57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761" y="1734351"/>
            <a:ext cx="4262216" cy="505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863945EC-1342-6F60-F7E0-A1B6C71AF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0" y="1802478"/>
            <a:ext cx="4262216" cy="505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26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E757-D8B2-10C7-65BF-89B7BA1D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6707F-7276-1282-E6B8-DF73517A1D47}"/>
              </a:ext>
            </a:extLst>
          </p:cNvPr>
          <p:cNvSpPr txBox="1"/>
          <p:nvPr/>
        </p:nvSpPr>
        <p:spPr>
          <a:xfrm>
            <a:off x="404037" y="2056686"/>
            <a:ext cx="1873456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base_model</a:t>
            </a:r>
            <a:r>
              <a:rPr lang="en-US" dirty="0"/>
              <a:t> = VGG16(</a:t>
            </a:r>
            <a:r>
              <a:rPr lang="en-US" dirty="0" err="1"/>
              <a:t>input_shape</a:t>
            </a:r>
            <a:r>
              <a:rPr lang="en-US" dirty="0"/>
              <a:t>=(IMAGE_SIZE,IMAGE_SIZE,3), </a:t>
            </a:r>
            <a:r>
              <a:rPr lang="en-US" dirty="0" err="1"/>
              <a:t>include_top</a:t>
            </a:r>
            <a:r>
              <a:rPr lang="en-US" dirty="0"/>
              <a:t>=False, weights='</a:t>
            </a:r>
            <a:r>
              <a:rPr lang="en-US" dirty="0" err="1"/>
              <a:t>imagenet</a:t>
            </a:r>
            <a:r>
              <a:rPr lang="en-US" dirty="0"/>
              <a:t>')</a:t>
            </a:r>
          </a:p>
          <a:p>
            <a:r>
              <a:rPr lang="en-US" dirty="0"/>
              <a:t># Set all layers to non-trainable</a:t>
            </a:r>
          </a:p>
          <a:p>
            <a:r>
              <a:rPr lang="en-US" dirty="0"/>
              <a:t>for layer in </a:t>
            </a:r>
            <a:r>
              <a:rPr lang="en-US" dirty="0" err="1"/>
              <a:t>base_model.layers</a:t>
            </a:r>
            <a:r>
              <a:rPr lang="en-US" dirty="0"/>
              <a:t>:</a:t>
            </a:r>
          </a:p>
          <a:p>
            <a:r>
              <a:rPr lang="en-US" dirty="0"/>
              <a:t>    </a:t>
            </a:r>
            <a:r>
              <a:rPr lang="en-US" dirty="0" err="1"/>
              <a:t>layer.trainable</a:t>
            </a:r>
            <a:r>
              <a:rPr lang="en-US" dirty="0"/>
              <a:t> = False</a:t>
            </a:r>
          </a:p>
          <a:p>
            <a:r>
              <a:rPr lang="en-US" dirty="0"/>
              <a:t># Set the last </a:t>
            </a:r>
            <a:r>
              <a:rPr lang="en-US" dirty="0" err="1"/>
              <a:t>vgg</a:t>
            </a:r>
            <a:r>
              <a:rPr lang="en-US" dirty="0"/>
              <a:t> block to trainable</a:t>
            </a:r>
          </a:p>
          <a:p>
            <a:r>
              <a:rPr lang="en-US" dirty="0" err="1"/>
              <a:t>base_model.layers</a:t>
            </a:r>
            <a:r>
              <a:rPr lang="en-US" dirty="0"/>
              <a:t>[-2].trainable = True</a:t>
            </a:r>
          </a:p>
          <a:p>
            <a:r>
              <a:rPr lang="en-US" dirty="0" err="1"/>
              <a:t>base_model.layers</a:t>
            </a:r>
            <a:r>
              <a:rPr lang="en-US" dirty="0"/>
              <a:t>[-3].trainable = True</a:t>
            </a:r>
          </a:p>
          <a:p>
            <a:r>
              <a:rPr lang="en-US" dirty="0" err="1"/>
              <a:t>base_model.layers</a:t>
            </a:r>
            <a:r>
              <a:rPr lang="en-US" dirty="0"/>
              <a:t>[-4].trainable = True</a:t>
            </a:r>
          </a:p>
          <a:p>
            <a:endParaRPr lang="en-US" dirty="0"/>
          </a:p>
          <a:p>
            <a:r>
              <a:rPr lang="en-US" dirty="0"/>
              <a:t>model = Sequential()</a:t>
            </a:r>
          </a:p>
          <a:p>
            <a:r>
              <a:rPr lang="en-US" dirty="0" err="1"/>
              <a:t>model.add</a:t>
            </a:r>
            <a:r>
              <a:rPr lang="en-US" dirty="0"/>
              <a:t>(Input(shape=(IMAGE_SIZE,IMAGE_SIZE,3)))</a:t>
            </a:r>
          </a:p>
          <a:p>
            <a:r>
              <a:rPr lang="en-US" dirty="0" err="1"/>
              <a:t>model.add</a:t>
            </a:r>
            <a:r>
              <a:rPr lang="en-US" dirty="0"/>
              <a:t>(</a:t>
            </a:r>
            <a:r>
              <a:rPr lang="en-US" dirty="0" err="1"/>
              <a:t>base_model</a:t>
            </a:r>
            <a:r>
              <a:rPr lang="en-US" dirty="0"/>
              <a:t>)</a:t>
            </a:r>
          </a:p>
          <a:p>
            <a:r>
              <a:rPr lang="en-US" dirty="0" err="1"/>
              <a:t>model.add</a:t>
            </a:r>
            <a:r>
              <a:rPr lang="en-US" dirty="0"/>
              <a:t>(Flatten())</a:t>
            </a:r>
          </a:p>
          <a:p>
            <a:r>
              <a:rPr lang="en-US" dirty="0" err="1"/>
              <a:t>model.add</a:t>
            </a:r>
            <a:r>
              <a:rPr lang="en-US" dirty="0"/>
              <a:t>(Dropout(0.3))</a:t>
            </a:r>
          </a:p>
          <a:p>
            <a:r>
              <a:rPr lang="en-US" dirty="0" err="1"/>
              <a:t>model.add</a:t>
            </a:r>
            <a:r>
              <a:rPr lang="en-US" dirty="0"/>
              <a:t>(Dense(128, activation='</a:t>
            </a:r>
            <a:r>
              <a:rPr lang="en-US" dirty="0" err="1"/>
              <a:t>relu</a:t>
            </a:r>
            <a:r>
              <a:rPr lang="en-US" dirty="0"/>
              <a:t>'))</a:t>
            </a:r>
          </a:p>
          <a:p>
            <a:r>
              <a:rPr lang="en-US" dirty="0" err="1"/>
              <a:t>model.add</a:t>
            </a:r>
            <a:r>
              <a:rPr lang="en-US" dirty="0"/>
              <a:t>(Dropout(0.2))</a:t>
            </a:r>
          </a:p>
          <a:p>
            <a:r>
              <a:rPr lang="en-US" dirty="0" err="1"/>
              <a:t>model.add</a:t>
            </a:r>
            <a:r>
              <a:rPr lang="en-US" dirty="0"/>
              <a:t>(Dense(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unique_labels</a:t>
            </a:r>
            <a:r>
              <a:rPr lang="en-US" dirty="0"/>
              <a:t>), activation='</a:t>
            </a:r>
            <a:r>
              <a:rPr lang="en-US" dirty="0" err="1"/>
              <a:t>softmax</a:t>
            </a:r>
            <a:r>
              <a:rPr lang="en-US" dirty="0"/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3033189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5AEC-EFA7-6DD6-C5F1-4153A476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420258-B502-FE69-380B-422C0BEF7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753" t="51802" r="18903" b="15925"/>
          <a:stretch/>
        </p:blipFill>
        <p:spPr>
          <a:xfrm>
            <a:off x="595423" y="1807534"/>
            <a:ext cx="7315199" cy="4976397"/>
          </a:xfrm>
        </p:spPr>
      </p:pic>
    </p:spTree>
    <p:extLst>
      <p:ext uri="{BB962C8B-B14F-4D97-AF65-F5344CB8AC3E}">
        <p14:creationId xmlns:p14="http://schemas.microsoft.com/office/powerpoint/2010/main" val="85391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259156A-D58B-972B-30CF-AF0EB511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23" y="2844336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Brain tumors</a:t>
            </a:r>
          </a:p>
        </p:txBody>
      </p:sp>
      <p:grpSp>
        <p:nvGrpSpPr>
          <p:cNvPr id="6163" name="Group 6162">
            <a:extLst>
              <a:ext uri="{FF2B5EF4-FFF2-40B4-BE49-F238E27FC236}">
                <a16:creationId xmlns:a16="http://schemas.microsoft.com/office/drawing/2014/main" id="{C5D8FAC4-A02E-FF9E-A60A-73CC7C5F0563}"/>
              </a:ext>
            </a:extLst>
          </p:cNvPr>
          <p:cNvGrpSpPr/>
          <p:nvPr/>
        </p:nvGrpSpPr>
        <p:grpSpPr>
          <a:xfrm>
            <a:off x="85625" y="255487"/>
            <a:ext cx="12005629" cy="6264034"/>
            <a:chOff x="85625" y="255487"/>
            <a:chExt cx="12005629" cy="62640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632CC4-B704-568A-F3AE-4864BC7ECB8E}"/>
                </a:ext>
              </a:extLst>
            </p:cNvPr>
            <p:cNvSpPr txBox="1"/>
            <p:nvPr/>
          </p:nvSpPr>
          <p:spPr>
            <a:xfrm>
              <a:off x="10188958" y="3949320"/>
              <a:ext cx="1501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Meningioma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74EAC6-62BD-7BD5-0E91-091649529EED}"/>
                </a:ext>
              </a:extLst>
            </p:cNvPr>
            <p:cNvSpPr txBox="1"/>
            <p:nvPr/>
          </p:nvSpPr>
          <p:spPr>
            <a:xfrm>
              <a:off x="10867461" y="2227099"/>
              <a:ext cx="1116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Gliomas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F59E63-1AA2-21BB-3842-6C2C9A3B546A}"/>
                </a:ext>
              </a:extLst>
            </p:cNvPr>
            <p:cNvSpPr txBox="1"/>
            <p:nvPr/>
          </p:nvSpPr>
          <p:spPr>
            <a:xfrm>
              <a:off x="85625" y="2623451"/>
              <a:ext cx="2392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Pituitary adenoma</a:t>
              </a:r>
            </a:p>
          </p:txBody>
        </p:sp>
        <p:grpSp>
          <p:nvGrpSpPr>
            <p:cNvPr id="6162" name="Group 6161">
              <a:extLst>
                <a:ext uri="{FF2B5EF4-FFF2-40B4-BE49-F238E27FC236}">
                  <a16:creationId xmlns:a16="http://schemas.microsoft.com/office/drawing/2014/main" id="{7E35FAA9-ADCD-26BB-9D76-B925BB58F3F3}"/>
                </a:ext>
              </a:extLst>
            </p:cNvPr>
            <p:cNvGrpSpPr/>
            <p:nvPr/>
          </p:nvGrpSpPr>
          <p:grpSpPr>
            <a:xfrm>
              <a:off x="197452" y="255487"/>
              <a:ext cx="11893802" cy="6264034"/>
              <a:chOff x="197452" y="255487"/>
              <a:chExt cx="11893802" cy="626403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BC13FE-9D7E-A356-0E8D-9A88E2C8C48E}"/>
                  </a:ext>
                </a:extLst>
              </p:cNvPr>
              <p:cNvSpPr txBox="1"/>
              <p:nvPr/>
            </p:nvSpPr>
            <p:spPr>
              <a:xfrm>
                <a:off x="4125393" y="554512"/>
                <a:ext cx="1907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Neurofibroma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F764E-B4E0-BA90-7607-FDAF71C21CE8}"/>
                  </a:ext>
                </a:extLst>
              </p:cNvPr>
              <p:cNvSpPr txBox="1"/>
              <p:nvPr/>
            </p:nvSpPr>
            <p:spPr>
              <a:xfrm>
                <a:off x="10387245" y="2763754"/>
                <a:ext cx="1455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Astrocytoma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559265-898E-D6FD-FEB6-E8E9C0E39DF0}"/>
                  </a:ext>
                </a:extLst>
              </p:cNvPr>
              <p:cNvSpPr txBox="1"/>
              <p:nvPr/>
            </p:nvSpPr>
            <p:spPr>
              <a:xfrm>
                <a:off x="7285112" y="277917"/>
                <a:ext cx="1894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Medulloblastoma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8787CF-B018-3121-ECFB-03CD9A93604D}"/>
                  </a:ext>
                </a:extLst>
              </p:cNvPr>
              <p:cNvSpPr txBox="1"/>
              <p:nvPr/>
            </p:nvSpPr>
            <p:spPr>
              <a:xfrm>
                <a:off x="9812031" y="1058228"/>
                <a:ext cx="1664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Ependymoma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1C5BC8-F87C-E57B-2BAE-A40AD1AF8E46}"/>
                  </a:ext>
                </a:extLst>
              </p:cNvPr>
              <p:cNvSpPr txBox="1"/>
              <p:nvPr/>
            </p:nvSpPr>
            <p:spPr>
              <a:xfrm>
                <a:off x="10213247" y="1487252"/>
                <a:ext cx="16083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Glioblastoma multiforme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CAE47B-2FDA-6C3F-DD6F-5724C0044693}"/>
                  </a:ext>
                </a:extLst>
              </p:cNvPr>
              <p:cNvSpPr txBox="1"/>
              <p:nvPr/>
            </p:nvSpPr>
            <p:spPr>
              <a:xfrm>
                <a:off x="237859" y="3365890"/>
                <a:ext cx="205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Brainstem glioma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41DE31-5B23-47C9-8136-60FEB8CA2504}"/>
                  </a:ext>
                </a:extLst>
              </p:cNvPr>
              <p:cNvSpPr txBox="1"/>
              <p:nvPr/>
            </p:nvSpPr>
            <p:spPr>
              <a:xfrm>
                <a:off x="527441" y="3923663"/>
                <a:ext cx="1673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Schwannoma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E5DCBC-BD9C-5D59-5DB9-EB1E591E8FB6}"/>
                  </a:ext>
                </a:extLst>
              </p:cNvPr>
              <p:cNvSpPr txBox="1"/>
              <p:nvPr/>
            </p:nvSpPr>
            <p:spPr>
              <a:xfrm>
                <a:off x="930199" y="4897577"/>
                <a:ext cx="1436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Vestibular schwannoma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7F7809-DC67-0E85-59DA-571132082FA5}"/>
                  </a:ext>
                </a:extLst>
              </p:cNvPr>
              <p:cNvSpPr txBox="1"/>
              <p:nvPr/>
            </p:nvSpPr>
            <p:spPr>
              <a:xfrm>
                <a:off x="2007467" y="5616069"/>
                <a:ext cx="16738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Pilocytic astrocytoma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DBBEB1-ADC9-39EA-230A-CA5E88384298}"/>
                  </a:ext>
                </a:extLst>
              </p:cNvPr>
              <p:cNvSpPr txBox="1"/>
              <p:nvPr/>
            </p:nvSpPr>
            <p:spPr>
              <a:xfrm>
                <a:off x="3285394" y="5581936"/>
                <a:ext cx="1810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Germ cell tumor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96E7F1-DD84-62C0-8187-EE1F45A893C9}"/>
                  </a:ext>
                </a:extLst>
              </p:cNvPr>
              <p:cNvSpPr txBox="1"/>
              <p:nvPr/>
            </p:nvSpPr>
            <p:spPr>
              <a:xfrm>
                <a:off x="5075853" y="5596191"/>
                <a:ext cx="23046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Primitive neuroectodermal tumor</a:t>
                </a:r>
                <a:endParaRPr lang="en-US" dirty="0"/>
              </a:p>
            </p:txBody>
          </p:sp>
          <p:sp>
            <p:nvSpPr>
              <p:cNvPr id="6144" name="TextBox 6143">
                <a:extLst>
                  <a:ext uri="{FF2B5EF4-FFF2-40B4-BE49-F238E27FC236}">
                    <a16:creationId xmlns:a16="http://schemas.microsoft.com/office/drawing/2014/main" id="{C03827C7-CED3-0629-8F96-60F40E75106C}"/>
                  </a:ext>
                </a:extLst>
              </p:cNvPr>
              <p:cNvSpPr txBox="1"/>
              <p:nvPr/>
            </p:nvSpPr>
            <p:spPr>
              <a:xfrm>
                <a:off x="8411330" y="5616069"/>
                <a:ext cx="1593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Anaplastic astrocytoma</a:t>
                </a:r>
              </a:p>
            </p:txBody>
          </p:sp>
          <p:sp>
            <p:nvSpPr>
              <p:cNvPr id="6145" name="TextBox 6144">
                <a:extLst>
                  <a:ext uri="{FF2B5EF4-FFF2-40B4-BE49-F238E27FC236}">
                    <a16:creationId xmlns:a16="http://schemas.microsoft.com/office/drawing/2014/main" id="{F15D90DC-B4AD-E8CF-6BC8-7467DD57AE26}"/>
                  </a:ext>
                </a:extLst>
              </p:cNvPr>
              <p:cNvSpPr txBox="1"/>
              <p:nvPr/>
            </p:nvSpPr>
            <p:spPr>
              <a:xfrm>
                <a:off x="9637160" y="4658606"/>
                <a:ext cx="16978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Primary central nervous system lymphoma</a:t>
                </a:r>
              </a:p>
            </p:txBody>
          </p:sp>
          <p:sp>
            <p:nvSpPr>
              <p:cNvPr id="6147" name="TextBox 6146">
                <a:extLst>
                  <a:ext uri="{FF2B5EF4-FFF2-40B4-BE49-F238E27FC236}">
                    <a16:creationId xmlns:a16="http://schemas.microsoft.com/office/drawing/2014/main" id="{4DCDDBDA-496B-9000-3E28-829DD2C72719}"/>
                  </a:ext>
                </a:extLst>
              </p:cNvPr>
              <p:cNvSpPr txBox="1"/>
              <p:nvPr/>
            </p:nvSpPr>
            <p:spPr>
              <a:xfrm>
                <a:off x="8736756" y="686443"/>
                <a:ext cx="1800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Mixed glioma</a:t>
                </a:r>
              </a:p>
            </p:txBody>
          </p:sp>
          <p:sp>
            <p:nvSpPr>
              <p:cNvPr id="6149" name="TextBox 6148">
                <a:extLst>
                  <a:ext uri="{FF2B5EF4-FFF2-40B4-BE49-F238E27FC236}">
                    <a16:creationId xmlns:a16="http://schemas.microsoft.com/office/drawing/2014/main" id="{C7EA6D12-3295-F378-6168-E72665A455C9}"/>
                  </a:ext>
                </a:extLst>
              </p:cNvPr>
              <p:cNvSpPr txBox="1"/>
              <p:nvPr/>
            </p:nvSpPr>
            <p:spPr>
              <a:xfrm>
                <a:off x="781536" y="4486524"/>
                <a:ext cx="1368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Chordoma</a:t>
                </a:r>
              </a:p>
            </p:txBody>
          </p:sp>
          <p:sp>
            <p:nvSpPr>
              <p:cNvPr id="6150" name="TextBox 6149">
                <a:extLst>
                  <a:ext uri="{FF2B5EF4-FFF2-40B4-BE49-F238E27FC236}">
                    <a16:creationId xmlns:a16="http://schemas.microsoft.com/office/drawing/2014/main" id="{93DE9CEC-9D6F-29D8-E9F1-3D02B2A5B7DD}"/>
                  </a:ext>
                </a:extLst>
              </p:cNvPr>
              <p:cNvSpPr txBox="1"/>
              <p:nvPr/>
            </p:nvSpPr>
            <p:spPr>
              <a:xfrm>
                <a:off x="6885991" y="5546525"/>
                <a:ext cx="17541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diffuse </a:t>
                </a:r>
                <a:r>
                  <a:rPr lang="en-US" b="1" i="0" dirty="0" err="1">
                    <a:solidFill>
                      <a:srgbClr val="202124"/>
                    </a:solidFill>
                    <a:effectLst/>
                    <a:latin typeface="Google Sans"/>
                  </a:rPr>
                  <a:t>Astrocytomas</a:t>
                </a:r>
                <a:endParaRPr lang="en-US" b="1" i="0" dirty="0">
                  <a:solidFill>
                    <a:srgbClr val="202124"/>
                  </a:solidFill>
                  <a:effectLst/>
                  <a:latin typeface="Google Sans"/>
                </a:endParaRPr>
              </a:p>
            </p:txBody>
          </p:sp>
          <p:sp>
            <p:nvSpPr>
              <p:cNvPr id="6151" name="TextBox 6150">
                <a:extLst>
                  <a:ext uri="{FF2B5EF4-FFF2-40B4-BE49-F238E27FC236}">
                    <a16:creationId xmlns:a16="http://schemas.microsoft.com/office/drawing/2014/main" id="{0BF78FD7-E1C1-DC33-0807-EC2B3061FE19}"/>
                  </a:ext>
                </a:extLst>
              </p:cNvPr>
              <p:cNvSpPr txBox="1"/>
              <p:nvPr/>
            </p:nvSpPr>
            <p:spPr>
              <a:xfrm>
                <a:off x="5278824" y="255487"/>
                <a:ext cx="2101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Optic nerve glioma</a:t>
                </a:r>
              </a:p>
            </p:txBody>
          </p:sp>
          <p:grpSp>
            <p:nvGrpSpPr>
              <p:cNvPr id="6161" name="Group 6160">
                <a:extLst>
                  <a:ext uri="{FF2B5EF4-FFF2-40B4-BE49-F238E27FC236}">
                    <a16:creationId xmlns:a16="http://schemas.microsoft.com/office/drawing/2014/main" id="{85F80479-A297-A91D-6D40-C4BA2611883E}"/>
                  </a:ext>
                </a:extLst>
              </p:cNvPr>
              <p:cNvGrpSpPr/>
              <p:nvPr/>
            </p:nvGrpSpPr>
            <p:grpSpPr>
              <a:xfrm>
                <a:off x="197452" y="937449"/>
                <a:ext cx="4632363" cy="1369823"/>
                <a:chOff x="197452" y="937449"/>
                <a:chExt cx="4632363" cy="1369823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1BC4DF-605F-216C-2B5A-2329383407FF}"/>
                    </a:ext>
                  </a:extLst>
                </p:cNvPr>
                <p:cNvSpPr txBox="1"/>
                <p:nvPr/>
              </p:nvSpPr>
              <p:spPr>
                <a:xfrm>
                  <a:off x="1053785" y="1392663"/>
                  <a:ext cx="20153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Oligodendroglioma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A2C001E-3459-94F3-EC1C-E5936F01E719}"/>
                    </a:ext>
                  </a:extLst>
                </p:cNvPr>
                <p:cNvSpPr txBox="1"/>
                <p:nvPr/>
              </p:nvSpPr>
              <p:spPr>
                <a:xfrm>
                  <a:off x="197452" y="1937940"/>
                  <a:ext cx="21258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Craniopharyngioma</a:t>
                  </a:r>
                </a:p>
              </p:txBody>
            </p:sp>
            <p:sp>
              <p:nvSpPr>
                <p:cNvPr id="6152" name="TextBox 6151">
                  <a:extLst>
                    <a:ext uri="{FF2B5EF4-FFF2-40B4-BE49-F238E27FC236}">
                      <a16:creationId xmlns:a16="http://schemas.microsoft.com/office/drawing/2014/main" id="{747745F9-2137-BE7B-80B2-DCEA4CAEB3FB}"/>
                    </a:ext>
                  </a:extLst>
                </p:cNvPr>
                <p:cNvSpPr txBox="1"/>
                <p:nvPr/>
              </p:nvSpPr>
              <p:spPr>
                <a:xfrm>
                  <a:off x="2554839" y="937449"/>
                  <a:ext cx="22749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Hemangioblastoma</a:t>
                  </a:r>
                </a:p>
              </p:txBody>
            </p:sp>
          </p:grpSp>
          <p:sp>
            <p:nvSpPr>
              <p:cNvPr id="6153" name="TextBox 6152">
                <a:extLst>
                  <a:ext uri="{FF2B5EF4-FFF2-40B4-BE49-F238E27FC236}">
                    <a16:creationId xmlns:a16="http://schemas.microsoft.com/office/drawing/2014/main" id="{DD474773-B310-366B-B3E9-426B6180EB5F}"/>
                  </a:ext>
                </a:extLst>
              </p:cNvPr>
              <p:cNvSpPr txBox="1"/>
              <p:nvPr/>
            </p:nvSpPr>
            <p:spPr>
              <a:xfrm>
                <a:off x="9959753" y="3208345"/>
                <a:ext cx="2131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Choroid Plexus Tumors</a:t>
                </a:r>
              </a:p>
            </p:txBody>
          </p:sp>
        </p:grpSp>
      </p:grpSp>
      <p:sp>
        <p:nvSpPr>
          <p:cNvPr id="6154" name="Oval 6153">
            <a:extLst>
              <a:ext uri="{FF2B5EF4-FFF2-40B4-BE49-F238E27FC236}">
                <a16:creationId xmlns:a16="http://schemas.microsoft.com/office/drawing/2014/main" id="{1D9B8D87-F585-B598-A0D4-8C92C6D0E965}"/>
              </a:ext>
            </a:extLst>
          </p:cNvPr>
          <p:cNvSpPr/>
          <p:nvPr/>
        </p:nvSpPr>
        <p:spPr>
          <a:xfrm>
            <a:off x="10820798" y="2100303"/>
            <a:ext cx="1036045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Oval 6154">
            <a:extLst>
              <a:ext uri="{FF2B5EF4-FFF2-40B4-BE49-F238E27FC236}">
                <a16:creationId xmlns:a16="http://schemas.microsoft.com/office/drawing/2014/main" id="{E28F2172-67EB-C876-664F-12397E982481}"/>
              </a:ext>
            </a:extLst>
          </p:cNvPr>
          <p:cNvSpPr/>
          <p:nvPr/>
        </p:nvSpPr>
        <p:spPr>
          <a:xfrm>
            <a:off x="10116647" y="3865867"/>
            <a:ext cx="1501628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6" name="Oval 6155">
            <a:extLst>
              <a:ext uri="{FF2B5EF4-FFF2-40B4-BE49-F238E27FC236}">
                <a16:creationId xmlns:a16="http://schemas.microsoft.com/office/drawing/2014/main" id="{44DD07C7-DD16-2EED-4F5B-746B012982F8}"/>
              </a:ext>
            </a:extLst>
          </p:cNvPr>
          <p:cNvSpPr/>
          <p:nvPr/>
        </p:nvSpPr>
        <p:spPr>
          <a:xfrm>
            <a:off x="85625" y="2565149"/>
            <a:ext cx="1921842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8" name="TextBox 6157">
            <a:extLst>
              <a:ext uri="{FF2B5EF4-FFF2-40B4-BE49-F238E27FC236}">
                <a16:creationId xmlns:a16="http://schemas.microsoft.com/office/drawing/2014/main" id="{5965773B-7C91-B85E-F200-910D12AA00BB}"/>
              </a:ext>
            </a:extLst>
          </p:cNvPr>
          <p:cNvSpPr txBox="1"/>
          <p:nvPr/>
        </p:nvSpPr>
        <p:spPr>
          <a:xfrm>
            <a:off x="2554839" y="3838565"/>
            <a:ext cx="2304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Benign </a:t>
            </a:r>
            <a:r>
              <a:rPr lang="en-US" sz="2000" dirty="0"/>
              <a:t>(noncancerous)</a:t>
            </a:r>
          </a:p>
        </p:txBody>
      </p:sp>
      <p:sp>
        <p:nvSpPr>
          <p:cNvPr id="6159" name="TextBox 6158">
            <a:extLst>
              <a:ext uri="{FF2B5EF4-FFF2-40B4-BE49-F238E27FC236}">
                <a16:creationId xmlns:a16="http://schemas.microsoft.com/office/drawing/2014/main" id="{D9CE564C-EC4F-BD1E-F337-5A54D876791E}"/>
              </a:ext>
            </a:extLst>
          </p:cNvPr>
          <p:cNvSpPr txBox="1"/>
          <p:nvPr/>
        </p:nvSpPr>
        <p:spPr>
          <a:xfrm>
            <a:off x="7733670" y="3926297"/>
            <a:ext cx="2304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Malignant </a:t>
            </a:r>
            <a:r>
              <a:rPr lang="en-US" sz="2000" dirty="0"/>
              <a:t>(cancerous)</a:t>
            </a:r>
            <a:endParaRPr lang="en-US" sz="2000" b="1" dirty="0"/>
          </a:p>
        </p:txBody>
      </p:sp>
      <p:sp>
        <p:nvSpPr>
          <p:cNvPr id="6160" name="TextBox 6159">
            <a:extLst>
              <a:ext uri="{FF2B5EF4-FFF2-40B4-BE49-F238E27FC236}">
                <a16:creationId xmlns:a16="http://schemas.microsoft.com/office/drawing/2014/main" id="{D445EC5C-DB41-EC51-E40F-6116CF5F0383}"/>
              </a:ext>
            </a:extLst>
          </p:cNvPr>
          <p:cNvSpPr txBox="1"/>
          <p:nvPr/>
        </p:nvSpPr>
        <p:spPr>
          <a:xfrm>
            <a:off x="5109654" y="4108329"/>
            <a:ext cx="230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50/50 chance of being cancerous</a:t>
            </a:r>
          </a:p>
          <a:p>
            <a:endParaRPr lang="en-US" dirty="0"/>
          </a:p>
        </p:txBody>
      </p:sp>
      <p:cxnSp>
        <p:nvCxnSpPr>
          <p:cNvPr id="6165" name="Straight Arrow Connector 6164">
            <a:extLst>
              <a:ext uri="{FF2B5EF4-FFF2-40B4-BE49-F238E27FC236}">
                <a16:creationId xmlns:a16="http://schemas.microsoft.com/office/drawing/2014/main" id="{4C006627-39BF-076E-8094-BFCBB833103A}"/>
              </a:ext>
            </a:extLst>
          </p:cNvPr>
          <p:cNvCxnSpPr>
            <a:cxnSpLocks/>
          </p:cNvCxnSpPr>
          <p:nvPr/>
        </p:nvCxnSpPr>
        <p:spPr>
          <a:xfrm flipH="1">
            <a:off x="3862173" y="3699344"/>
            <a:ext cx="1873234" cy="30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7" name="Straight Arrow Connector 6166">
            <a:extLst>
              <a:ext uri="{FF2B5EF4-FFF2-40B4-BE49-F238E27FC236}">
                <a16:creationId xmlns:a16="http://schemas.microsoft.com/office/drawing/2014/main" id="{D44622CB-8D61-8E6E-3B39-827B77CAAA99}"/>
              </a:ext>
            </a:extLst>
          </p:cNvPr>
          <p:cNvCxnSpPr>
            <a:cxnSpLocks/>
          </p:cNvCxnSpPr>
          <p:nvPr/>
        </p:nvCxnSpPr>
        <p:spPr>
          <a:xfrm>
            <a:off x="5807718" y="3704919"/>
            <a:ext cx="1808230" cy="27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9" name="Straight Arrow Connector 6168">
            <a:extLst>
              <a:ext uri="{FF2B5EF4-FFF2-40B4-BE49-F238E27FC236}">
                <a16:creationId xmlns:a16="http://schemas.microsoft.com/office/drawing/2014/main" id="{838B3229-D8C4-CE28-2713-8978044DE13C}"/>
              </a:ext>
            </a:extLst>
          </p:cNvPr>
          <p:cNvCxnSpPr>
            <a:cxnSpLocks/>
          </p:cNvCxnSpPr>
          <p:nvPr/>
        </p:nvCxnSpPr>
        <p:spPr>
          <a:xfrm>
            <a:off x="5763134" y="3699344"/>
            <a:ext cx="201089" cy="44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4" name="Picture 2" descr="Zeal for glial deal vindicated as Servier rings bell with brain cancer drug  from Agios | BioWorld">
            <a:extLst>
              <a:ext uri="{FF2B5EF4-FFF2-40B4-BE49-F238E27FC236}">
                <a16:creationId xmlns:a16="http://schemas.microsoft.com/office/drawing/2014/main" id="{44916BD7-942B-CA2B-5EF0-07651724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94" y="1043250"/>
            <a:ext cx="2813107" cy="21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21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" grpId="0" animBg="1"/>
      <p:bldP spid="6155" grpId="0" animBg="1"/>
      <p:bldP spid="61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83FC-6954-EC34-537C-F1784870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 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23867-6CAE-1D01-8154-0D8F5A5C9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87" t="69048" r="21553" b="13876"/>
          <a:stretch/>
        </p:blipFill>
        <p:spPr>
          <a:xfrm>
            <a:off x="5954233" y="2413590"/>
            <a:ext cx="6010989" cy="2658139"/>
          </a:xfrm>
          <a:prstGeom prst="rect">
            <a:avLst/>
          </a:prstGeo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B0D7D92C-9781-1922-F5AE-62594A252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6" y="2191636"/>
            <a:ext cx="6139967" cy="296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07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3EAF-719E-309A-08D4-A3371AD2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82B782F-CE3F-F419-C5A4-0029C2643B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6749003"/>
              </p:ext>
            </p:extLst>
          </p:nvPr>
        </p:nvGraphicFramePr>
        <p:xfrm>
          <a:off x="909083" y="2204558"/>
          <a:ext cx="102657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340">
                  <a:extLst>
                    <a:ext uri="{9D8B030D-6E8A-4147-A177-3AD203B41FA5}">
                      <a16:colId xmlns:a16="http://schemas.microsoft.com/office/drawing/2014/main" val="3331086574"/>
                    </a:ext>
                  </a:extLst>
                </a:gridCol>
                <a:gridCol w="1449572">
                  <a:extLst>
                    <a:ext uri="{9D8B030D-6E8A-4147-A177-3AD203B41FA5}">
                      <a16:colId xmlns:a16="http://schemas.microsoft.com/office/drawing/2014/main" val="1598785964"/>
                    </a:ext>
                  </a:extLst>
                </a:gridCol>
                <a:gridCol w="1710956">
                  <a:extLst>
                    <a:ext uri="{9D8B030D-6E8A-4147-A177-3AD203B41FA5}">
                      <a16:colId xmlns:a16="http://schemas.microsoft.com/office/drawing/2014/main" val="600255336"/>
                    </a:ext>
                  </a:extLst>
                </a:gridCol>
                <a:gridCol w="1710956">
                  <a:extLst>
                    <a:ext uri="{9D8B030D-6E8A-4147-A177-3AD203B41FA5}">
                      <a16:colId xmlns:a16="http://schemas.microsoft.com/office/drawing/2014/main" val="2049680643"/>
                    </a:ext>
                  </a:extLst>
                </a:gridCol>
                <a:gridCol w="1710956">
                  <a:extLst>
                    <a:ext uri="{9D8B030D-6E8A-4147-A177-3AD203B41FA5}">
                      <a16:colId xmlns:a16="http://schemas.microsoft.com/office/drawing/2014/main" val="2147684470"/>
                    </a:ext>
                  </a:extLst>
                </a:gridCol>
                <a:gridCol w="1710956">
                  <a:extLst>
                    <a:ext uri="{9D8B030D-6E8A-4147-A177-3AD203B41FA5}">
                      <a16:colId xmlns:a16="http://schemas.microsoft.com/office/drawing/2014/main" val="3192353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90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0.955950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0.9532126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101.411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03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 +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0.965151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0.964783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176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5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580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32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0BCF-76F6-CE94-D6DD-77F1309A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Glioma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042F3E-5AC0-EE08-B89E-BF715FF7D06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Glioma starts in the glial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204020203" pitchFamily="34" charset="0"/>
              </a:rPr>
              <a:t>33%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 of all brain tumors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Gliomas can affect all ages, but they are most often seen in adults</a:t>
            </a:r>
            <a:r>
              <a:rPr lang="en-US" b="0" i="0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There are different gliomas, with different growth potential and aggressiveness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1"/>
                </a:solidFill>
                <a:effectLst/>
                <a:latin typeface="Noto Serif" panose="02020600060500020200" pitchFamily="18" charset="0"/>
              </a:rPr>
              <a:t>Variable Grades </a:t>
            </a:r>
            <a:r>
              <a:rPr lang="en-US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of aggressiveness (From More Benign to Malignant)</a:t>
            </a:r>
            <a:endParaRPr lang="en-US" b="0" i="0" dirty="0">
              <a:effectLst/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Symptoms of glioma appear slowly and may be subtle at first. Some gliomas do not cause any symptoms 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0276C-9FCA-5631-3012-F5F90EEE0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Meningioma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6244E1-E760-A64E-AD7C-FE2CBB83F2E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Meningioma starts in the meninges, which are membranes surrounding and protecting the brain.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30%</a:t>
            </a: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 percent of all brain tumors.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They grow slowly and may exist for years before being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meningioma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benign.</a:t>
            </a:r>
            <a:endParaRPr lang="en-US" b="0" i="0" dirty="0"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oto Sans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BA7E-154E-2017-A817-BA06FD8A09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Pituitary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6DBC6B-105C-1C48-A2F2-9197FEF294E8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82340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Pituitary tumor starts in the pituitary gland.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25%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of people may have small pituitary tumors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It is located behind the back of the nose.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It makes hormones that affect many functions in your body.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pituitary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don’t spread to other parts of your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can cause vision and endocrinological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Most pituitary tumors don’t cause symptoms. As a result, they are not diagnosed.</a:t>
            </a:r>
            <a:endParaRPr lang="en-US" dirty="0"/>
          </a:p>
        </p:txBody>
      </p:sp>
      <p:pic>
        <p:nvPicPr>
          <p:cNvPr id="11" name="Picture 2" descr="Risk Factors for Pituitary Tumors">
            <a:extLst>
              <a:ext uri="{FF2B5EF4-FFF2-40B4-BE49-F238E27FC236}">
                <a16:creationId xmlns:a16="http://schemas.microsoft.com/office/drawing/2014/main" id="{13D1682E-D09C-EE03-DC9D-169B66395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31" y="0"/>
            <a:ext cx="2813107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iagram showing where certain meningiomas are located">
            <a:extLst>
              <a:ext uri="{FF2B5EF4-FFF2-40B4-BE49-F238E27FC236}">
                <a16:creationId xmlns:a16="http://schemas.microsoft.com/office/drawing/2014/main" id="{65CE7C4A-FAC0-0EBF-6A7D-AA6FE4D4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73" y="0"/>
            <a:ext cx="2895600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ypes of Glioma | Expert Surgeon | Aaron Cohen-Gadol, MD">
            <a:extLst>
              <a:ext uri="{FF2B5EF4-FFF2-40B4-BE49-F238E27FC236}">
                <a16:creationId xmlns:a16="http://schemas.microsoft.com/office/drawing/2014/main" id="{7FB5C153-9D7E-6798-F35A-467A268A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91" y="-43826"/>
            <a:ext cx="2808735" cy="24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6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35AE6-0CEE-330A-A204-F263C653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970"/>
            <a:ext cx="8610600" cy="1293028"/>
          </a:xfrm>
        </p:spPr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Glioma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8B93D-C051-AA25-301C-6F640D0E8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40" y="2194561"/>
            <a:ext cx="11061260" cy="3396758"/>
          </a:xfrm>
        </p:spPr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 Is a common type of tumor originating in the brain.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About 33 percent of all brain tumors are gliomas,</a:t>
            </a:r>
          </a:p>
          <a:p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Glioma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 originate in the glial cells that surround and support neurons in the brain, including astrocytes, oligodendrocytes and ependymal cells.</a:t>
            </a:r>
          </a:p>
          <a:p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There are different types of gliomas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	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Astrocytomas</a:t>
            </a:r>
            <a:endParaRPr lang="en-US" sz="1800" i="0" dirty="0">
              <a:solidFill>
                <a:srgbClr val="000000"/>
              </a:solidFill>
              <a:effectLst/>
              <a:latin typeface="Noto Sans" panose="020B0502040504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Brain stem gliomas,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 Ependymomas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 Mixed gliomas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 Oligodendrogliomas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 Optic pathway gliomas</a:t>
            </a:r>
          </a:p>
          <a:p>
            <a:endParaRPr lang="en-US" dirty="0"/>
          </a:p>
        </p:txBody>
      </p:sp>
      <p:pic>
        <p:nvPicPr>
          <p:cNvPr id="2050" name="Picture 2" descr="RACGP - Current management of cerebral gliomas">
            <a:extLst>
              <a:ext uri="{FF2B5EF4-FFF2-40B4-BE49-F238E27FC236}">
                <a16:creationId xmlns:a16="http://schemas.microsoft.com/office/drawing/2014/main" id="{03ACE5D3-456C-2C39-BC7D-6C7657FA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0"/>
            <a:ext cx="3501006" cy="20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lioblastoma Multiforme (GBM): Advancing Treatment for a Dangerous Brain  Tumor | Johns Hopkins Medicine">
            <a:extLst>
              <a:ext uri="{FF2B5EF4-FFF2-40B4-BE49-F238E27FC236}">
                <a16:creationId xmlns:a16="http://schemas.microsoft.com/office/drawing/2014/main" id="{E2BB9D25-48FD-8C93-AB9E-E1B1F136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559" y="0"/>
            <a:ext cx="3595441" cy="20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lial Brain Cells, Long in Neurons' Shadow, Reveal Hidden Powers | Quanta  Magazine">
            <a:extLst>
              <a:ext uri="{FF2B5EF4-FFF2-40B4-BE49-F238E27FC236}">
                <a16:creationId xmlns:a16="http://schemas.microsoft.com/office/drawing/2014/main" id="{5A0DD2BB-9A39-FD6C-22A8-7D460ACE6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15" y="4362344"/>
            <a:ext cx="3082282" cy="20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331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725E-8D3B-B197-9A9E-20DA6352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19434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5F4-A320-1F34-D3B6-F6C165809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4822115" cy="2163052"/>
          </a:xfrm>
        </p:spPr>
        <p:txBody>
          <a:bodyPr/>
          <a:lstStyle/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Totumor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C341FA-6CD4-8C37-3CA4-98D40F6FAAC6}"/>
              </a:ext>
            </a:extLst>
          </p:cNvPr>
          <p:cNvSpPr txBox="1">
            <a:spLocks/>
          </p:cNvSpPr>
          <p:nvPr/>
        </p:nvSpPr>
        <p:spPr>
          <a:xfrm>
            <a:off x="8913211" y="3429000"/>
            <a:ext cx="2592989" cy="2163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Totumor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BFA914-9C6D-16A5-EA04-373025D85B20}"/>
              </a:ext>
            </a:extLst>
          </p:cNvPr>
          <p:cNvSpPr txBox="1">
            <a:spLocks/>
          </p:cNvSpPr>
          <p:nvPr/>
        </p:nvSpPr>
        <p:spPr>
          <a:xfrm>
            <a:off x="900952" y="2155853"/>
            <a:ext cx="482211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Train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8DDC36-0B9A-2E0A-4B2E-EA6EBF949649}"/>
              </a:ext>
            </a:extLst>
          </p:cNvPr>
          <p:cNvSpPr txBox="1">
            <a:spLocks/>
          </p:cNvSpPr>
          <p:nvPr/>
        </p:nvSpPr>
        <p:spPr>
          <a:xfrm>
            <a:off x="9264821" y="2155853"/>
            <a:ext cx="2080126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Test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8A12B86-0442-BDAC-E013-64CF9D6B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83" y="2034437"/>
            <a:ext cx="383418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1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D558-F51C-3AB4-BDA7-2B83E566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classes are balanced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E3827B-78EB-D60E-BE4A-3A62D2F6E7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27481"/>
            <a:ext cx="4570922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A50DC5-62F0-BB65-15B2-594DF580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230" y="2227481"/>
            <a:ext cx="4507547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871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E597-D289-49B0-9F19-3AC898B0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01" y="1301750"/>
            <a:ext cx="8610600" cy="1293028"/>
          </a:xfrm>
        </p:spPr>
        <p:txBody>
          <a:bodyPr/>
          <a:lstStyle/>
          <a:p>
            <a:r>
              <a:rPr lang="en-US" dirty="0"/>
              <a:t>MRI Slicing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E5E2595-AC60-43FC-E40F-0933D01F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A6F515A-7287-ABFC-13CC-2A301A6A128B}"/>
              </a:ext>
            </a:extLst>
          </p:cNvPr>
          <p:cNvGrpSpPr/>
          <p:nvPr/>
        </p:nvGrpSpPr>
        <p:grpSpPr>
          <a:xfrm>
            <a:off x="3665054" y="990600"/>
            <a:ext cx="4876800" cy="4876800"/>
            <a:chOff x="3665054" y="984736"/>
            <a:chExt cx="4876800" cy="48768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FB27C1F-3ABB-5CC6-7719-F2D45568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054" y="984736"/>
              <a:ext cx="4876800" cy="4876800"/>
            </a:xfrm>
            <a:prstGeom prst="rect">
              <a:avLst/>
            </a:prstGeom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0219185-3020-2F4B-AF52-73266A0BEF07}"/>
                </a:ext>
              </a:extLst>
            </p:cNvPr>
            <p:cNvSpPr/>
            <p:nvPr/>
          </p:nvSpPr>
          <p:spPr>
            <a:xfrm>
              <a:off x="5591832" y="3029803"/>
              <a:ext cx="583780" cy="518615"/>
            </a:xfrm>
            <a:custGeom>
              <a:avLst/>
              <a:gdLst>
                <a:gd name="connsiteX0" fmla="*/ 17398 w 583780"/>
                <a:gd name="connsiteY0" fmla="*/ 20472 h 518615"/>
                <a:gd name="connsiteX1" fmla="*/ 17398 w 583780"/>
                <a:gd name="connsiteY1" fmla="*/ 20472 h 518615"/>
                <a:gd name="connsiteX2" fmla="*/ 78813 w 583780"/>
                <a:gd name="connsiteY2" fmla="*/ 27296 h 518615"/>
                <a:gd name="connsiteX3" fmla="*/ 126580 w 583780"/>
                <a:gd name="connsiteY3" fmla="*/ 13648 h 518615"/>
                <a:gd name="connsiteX4" fmla="*/ 187995 w 583780"/>
                <a:gd name="connsiteY4" fmla="*/ 6824 h 518615"/>
                <a:gd name="connsiteX5" fmla="*/ 235762 w 583780"/>
                <a:gd name="connsiteY5" fmla="*/ 0 h 518615"/>
                <a:gd name="connsiteX6" fmla="*/ 399535 w 583780"/>
                <a:gd name="connsiteY6" fmla="*/ 20472 h 518615"/>
                <a:gd name="connsiteX7" fmla="*/ 474598 w 583780"/>
                <a:gd name="connsiteY7" fmla="*/ 40943 h 518615"/>
                <a:gd name="connsiteX8" fmla="*/ 515541 w 583780"/>
                <a:gd name="connsiteY8" fmla="*/ 75063 h 518615"/>
                <a:gd name="connsiteX9" fmla="*/ 536013 w 583780"/>
                <a:gd name="connsiteY9" fmla="*/ 109182 h 518615"/>
                <a:gd name="connsiteX10" fmla="*/ 563308 w 583780"/>
                <a:gd name="connsiteY10" fmla="*/ 156949 h 518615"/>
                <a:gd name="connsiteX11" fmla="*/ 570132 w 583780"/>
                <a:gd name="connsiteY11" fmla="*/ 184245 h 518615"/>
                <a:gd name="connsiteX12" fmla="*/ 576956 w 583780"/>
                <a:gd name="connsiteY12" fmla="*/ 225188 h 518615"/>
                <a:gd name="connsiteX13" fmla="*/ 583780 w 583780"/>
                <a:gd name="connsiteY13" fmla="*/ 259307 h 518615"/>
                <a:gd name="connsiteX14" fmla="*/ 576956 w 583780"/>
                <a:gd name="connsiteY14" fmla="*/ 409433 h 518615"/>
                <a:gd name="connsiteX15" fmla="*/ 515541 w 583780"/>
                <a:gd name="connsiteY15" fmla="*/ 464024 h 518615"/>
                <a:gd name="connsiteX16" fmla="*/ 495069 w 583780"/>
                <a:gd name="connsiteY16" fmla="*/ 477672 h 518615"/>
                <a:gd name="connsiteX17" fmla="*/ 447302 w 583780"/>
                <a:gd name="connsiteY17" fmla="*/ 498143 h 518615"/>
                <a:gd name="connsiteX18" fmla="*/ 426831 w 583780"/>
                <a:gd name="connsiteY18" fmla="*/ 511791 h 518615"/>
                <a:gd name="connsiteX19" fmla="*/ 399535 w 583780"/>
                <a:gd name="connsiteY19" fmla="*/ 518615 h 518615"/>
                <a:gd name="connsiteX20" fmla="*/ 194819 w 583780"/>
                <a:gd name="connsiteY20" fmla="*/ 511791 h 518615"/>
                <a:gd name="connsiteX21" fmla="*/ 133404 w 583780"/>
                <a:gd name="connsiteY21" fmla="*/ 450376 h 518615"/>
                <a:gd name="connsiteX22" fmla="*/ 112932 w 583780"/>
                <a:gd name="connsiteY22" fmla="*/ 423081 h 518615"/>
                <a:gd name="connsiteX23" fmla="*/ 65165 w 583780"/>
                <a:gd name="connsiteY23" fmla="*/ 375313 h 518615"/>
                <a:gd name="connsiteX24" fmla="*/ 51517 w 583780"/>
                <a:gd name="connsiteY24" fmla="*/ 348018 h 518615"/>
                <a:gd name="connsiteX25" fmla="*/ 31046 w 583780"/>
                <a:gd name="connsiteY25" fmla="*/ 320722 h 518615"/>
                <a:gd name="connsiteX26" fmla="*/ 17398 w 583780"/>
                <a:gd name="connsiteY26" fmla="*/ 286603 h 518615"/>
                <a:gd name="connsiteX27" fmla="*/ 3750 w 583780"/>
                <a:gd name="connsiteY27" fmla="*/ 266131 h 518615"/>
                <a:gd name="connsiteX28" fmla="*/ 17398 w 583780"/>
                <a:gd name="connsiteY28" fmla="*/ 20472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3780" h="518615">
                  <a:moveTo>
                    <a:pt x="17398" y="20472"/>
                  </a:moveTo>
                  <a:lnTo>
                    <a:pt x="17398" y="20472"/>
                  </a:lnTo>
                  <a:cubicBezTo>
                    <a:pt x="37870" y="22747"/>
                    <a:pt x="58255" y="28581"/>
                    <a:pt x="78813" y="27296"/>
                  </a:cubicBezTo>
                  <a:cubicBezTo>
                    <a:pt x="95340" y="26263"/>
                    <a:pt x="110304" y="16700"/>
                    <a:pt x="126580" y="13648"/>
                  </a:cubicBezTo>
                  <a:cubicBezTo>
                    <a:pt x="146825" y="9852"/>
                    <a:pt x="167556" y="9379"/>
                    <a:pt x="187995" y="6824"/>
                  </a:cubicBezTo>
                  <a:cubicBezTo>
                    <a:pt x="203955" y="4829"/>
                    <a:pt x="219840" y="2275"/>
                    <a:pt x="235762" y="0"/>
                  </a:cubicBezTo>
                  <a:cubicBezTo>
                    <a:pt x="290353" y="6824"/>
                    <a:pt x="345179" y="11979"/>
                    <a:pt x="399535" y="20472"/>
                  </a:cubicBezTo>
                  <a:cubicBezTo>
                    <a:pt x="428513" y="25000"/>
                    <a:pt x="448830" y="32354"/>
                    <a:pt x="474598" y="40943"/>
                  </a:cubicBezTo>
                  <a:cubicBezTo>
                    <a:pt x="491936" y="52502"/>
                    <a:pt x="502406" y="57549"/>
                    <a:pt x="515541" y="75063"/>
                  </a:cubicBezTo>
                  <a:cubicBezTo>
                    <a:pt x="523499" y="85673"/>
                    <a:pt x="529189" y="97809"/>
                    <a:pt x="536013" y="109182"/>
                  </a:cubicBezTo>
                  <a:cubicBezTo>
                    <a:pt x="553958" y="180962"/>
                    <a:pt x="527171" y="93708"/>
                    <a:pt x="563308" y="156949"/>
                  </a:cubicBezTo>
                  <a:cubicBezTo>
                    <a:pt x="567961" y="165092"/>
                    <a:pt x="568293" y="175048"/>
                    <a:pt x="570132" y="184245"/>
                  </a:cubicBezTo>
                  <a:cubicBezTo>
                    <a:pt x="572845" y="197812"/>
                    <a:pt x="574481" y="211575"/>
                    <a:pt x="576956" y="225188"/>
                  </a:cubicBezTo>
                  <a:cubicBezTo>
                    <a:pt x="579031" y="236599"/>
                    <a:pt x="581505" y="247934"/>
                    <a:pt x="583780" y="259307"/>
                  </a:cubicBezTo>
                  <a:cubicBezTo>
                    <a:pt x="581505" y="309349"/>
                    <a:pt x="585762" y="360119"/>
                    <a:pt x="576956" y="409433"/>
                  </a:cubicBezTo>
                  <a:cubicBezTo>
                    <a:pt x="568976" y="454121"/>
                    <a:pt x="545391" y="449099"/>
                    <a:pt x="515541" y="464024"/>
                  </a:cubicBezTo>
                  <a:cubicBezTo>
                    <a:pt x="508205" y="467692"/>
                    <a:pt x="502190" y="473603"/>
                    <a:pt x="495069" y="477672"/>
                  </a:cubicBezTo>
                  <a:cubicBezTo>
                    <a:pt x="471461" y="491162"/>
                    <a:pt x="470268" y="490488"/>
                    <a:pt x="447302" y="498143"/>
                  </a:cubicBezTo>
                  <a:cubicBezTo>
                    <a:pt x="440478" y="502692"/>
                    <a:pt x="434369" y="508560"/>
                    <a:pt x="426831" y="511791"/>
                  </a:cubicBezTo>
                  <a:cubicBezTo>
                    <a:pt x="418211" y="515486"/>
                    <a:pt x="408914" y="518615"/>
                    <a:pt x="399535" y="518615"/>
                  </a:cubicBezTo>
                  <a:cubicBezTo>
                    <a:pt x="331258" y="518615"/>
                    <a:pt x="263058" y="514066"/>
                    <a:pt x="194819" y="511791"/>
                  </a:cubicBezTo>
                  <a:cubicBezTo>
                    <a:pt x="174347" y="491319"/>
                    <a:pt x="150775" y="473537"/>
                    <a:pt x="133404" y="450376"/>
                  </a:cubicBezTo>
                  <a:cubicBezTo>
                    <a:pt x="126580" y="441278"/>
                    <a:pt x="120582" y="431496"/>
                    <a:pt x="112932" y="423081"/>
                  </a:cubicBezTo>
                  <a:cubicBezTo>
                    <a:pt x="97785" y="406419"/>
                    <a:pt x="75236" y="395453"/>
                    <a:pt x="65165" y="375313"/>
                  </a:cubicBezTo>
                  <a:cubicBezTo>
                    <a:pt x="60616" y="366215"/>
                    <a:pt x="56908" y="356644"/>
                    <a:pt x="51517" y="348018"/>
                  </a:cubicBezTo>
                  <a:cubicBezTo>
                    <a:pt x="45489" y="338374"/>
                    <a:pt x="36569" y="330664"/>
                    <a:pt x="31046" y="320722"/>
                  </a:cubicBezTo>
                  <a:cubicBezTo>
                    <a:pt x="25097" y="310014"/>
                    <a:pt x="22876" y="297559"/>
                    <a:pt x="17398" y="286603"/>
                  </a:cubicBezTo>
                  <a:cubicBezTo>
                    <a:pt x="13730" y="279267"/>
                    <a:pt x="-8760" y="343468"/>
                    <a:pt x="3750" y="266131"/>
                  </a:cubicBezTo>
                  <a:lnTo>
                    <a:pt x="17398" y="20472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8CA24F7-1439-2222-684B-455EA357D7AF}"/>
              </a:ext>
            </a:extLst>
          </p:cNvPr>
          <p:cNvGrpSpPr/>
          <p:nvPr/>
        </p:nvGrpSpPr>
        <p:grpSpPr>
          <a:xfrm>
            <a:off x="3665054" y="1016162"/>
            <a:ext cx="4876800" cy="4876800"/>
            <a:chOff x="3672508" y="990600"/>
            <a:chExt cx="4876800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86977D4-EFBD-A170-D0A1-01F4F544A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508" y="990600"/>
              <a:ext cx="4876800" cy="4876800"/>
            </a:xfrm>
            <a:prstGeom prst="rect">
              <a:avLst/>
            </a:prstGeom>
          </p:spPr>
        </p:pic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87499F-3871-5311-A328-744C6F0F954A}"/>
                </a:ext>
              </a:extLst>
            </p:cNvPr>
            <p:cNvSpPr/>
            <p:nvPr/>
          </p:nvSpPr>
          <p:spPr>
            <a:xfrm>
              <a:off x="5561304" y="2961564"/>
              <a:ext cx="732328" cy="614149"/>
            </a:xfrm>
            <a:custGeom>
              <a:avLst/>
              <a:gdLst>
                <a:gd name="connsiteX0" fmla="*/ 122989 w 732328"/>
                <a:gd name="connsiteY0" fmla="*/ 0 h 614149"/>
                <a:gd name="connsiteX1" fmla="*/ 122989 w 732328"/>
                <a:gd name="connsiteY1" fmla="*/ 0 h 614149"/>
                <a:gd name="connsiteX2" fmla="*/ 395944 w 732328"/>
                <a:gd name="connsiteY2" fmla="*/ 6824 h 614149"/>
                <a:gd name="connsiteX3" fmla="*/ 423239 w 732328"/>
                <a:gd name="connsiteY3" fmla="*/ 20472 h 614149"/>
                <a:gd name="connsiteX4" fmla="*/ 471006 w 732328"/>
                <a:gd name="connsiteY4" fmla="*/ 61415 h 614149"/>
                <a:gd name="connsiteX5" fmla="*/ 491478 w 732328"/>
                <a:gd name="connsiteY5" fmla="*/ 68239 h 614149"/>
                <a:gd name="connsiteX6" fmla="*/ 511950 w 732328"/>
                <a:gd name="connsiteY6" fmla="*/ 81887 h 614149"/>
                <a:gd name="connsiteX7" fmla="*/ 580189 w 732328"/>
                <a:gd name="connsiteY7" fmla="*/ 122830 h 614149"/>
                <a:gd name="connsiteX8" fmla="*/ 614308 w 732328"/>
                <a:gd name="connsiteY8" fmla="*/ 150126 h 614149"/>
                <a:gd name="connsiteX9" fmla="*/ 648427 w 732328"/>
                <a:gd name="connsiteY9" fmla="*/ 170597 h 614149"/>
                <a:gd name="connsiteX10" fmla="*/ 689371 w 732328"/>
                <a:gd name="connsiteY10" fmla="*/ 225188 h 614149"/>
                <a:gd name="connsiteX11" fmla="*/ 716666 w 732328"/>
                <a:gd name="connsiteY11" fmla="*/ 252484 h 614149"/>
                <a:gd name="connsiteX12" fmla="*/ 723490 w 732328"/>
                <a:gd name="connsiteY12" fmla="*/ 436729 h 614149"/>
                <a:gd name="connsiteX13" fmla="*/ 709842 w 732328"/>
                <a:gd name="connsiteY13" fmla="*/ 477672 h 614149"/>
                <a:gd name="connsiteX14" fmla="*/ 675723 w 732328"/>
                <a:gd name="connsiteY14" fmla="*/ 511791 h 614149"/>
                <a:gd name="connsiteX15" fmla="*/ 648427 w 732328"/>
                <a:gd name="connsiteY15" fmla="*/ 552735 h 614149"/>
                <a:gd name="connsiteX16" fmla="*/ 614308 w 732328"/>
                <a:gd name="connsiteY16" fmla="*/ 593678 h 614149"/>
                <a:gd name="connsiteX17" fmla="*/ 580189 w 732328"/>
                <a:gd name="connsiteY17" fmla="*/ 607326 h 614149"/>
                <a:gd name="connsiteX18" fmla="*/ 546069 w 732328"/>
                <a:gd name="connsiteY18" fmla="*/ 614149 h 614149"/>
                <a:gd name="connsiteX19" fmla="*/ 368648 w 732328"/>
                <a:gd name="connsiteY19" fmla="*/ 607326 h 614149"/>
                <a:gd name="connsiteX20" fmla="*/ 341353 w 732328"/>
                <a:gd name="connsiteY20" fmla="*/ 593678 h 614149"/>
                <a:gd name="connsiteX21" fmla="*/ 320881 w 732328"/>
                <a:gd name="connsiteY21" fmla="*/ 586854 h 614149"/>
                <a:gd name="connsiteX22" fmla="*/ 252642 w 732328"/>
                <a:gd name="connsiteY22" fmla="*/ 552735 h 614149"/>
                <a:gd name="connsiteX23" fmla="*/ 198051 w 732328"/>
                <a:gd name="connsiteY23" fmla="*/ 504967 h 614149"/>
                <a:gd name="connsiteX24" fmla="*/ 163932 w 732328"/>
                <a:gd name="connsiteY24" fmla="*/ 491320 h 614149"/>
                <a:gd name="connsiteX25" fmla="*/ 102517 w 732328"/>
                <a:gd name="connsiteY25" fmla="*/ 450376 h 614149"/>
                <a:gd name="connsiteX26" fmla="*/ 61574 w 732328"/>
                <a:gd name="connsiteY26" fmla="*/ 388961 h 614149"/>
                <a:gd name="connsiteX27" fmla="*/ 20630 w 732328"/>
                <a:gd name="connsiteY27" fmla="*/ 348018 h 614149"/>
                <a:gd name="connsiteX28" fmla="*/ 159 w 732328"/>
                <a:gd name="connsiteY28" fmla="*/ 272955 h 614149"/>
                <a:gd name="connsiteX29" fmla="*/ 13806 w 732328"/>
                <a:gd name="connsiteY29" fmla="*/ 122830 h 614149"/>
                <a:gd name="connsiteX30" fmla="*/ 47926 w 732328"/>
                <a:gd name="connsiteY30" fmla="*/ 75063 h 614149"/>
                <a:gd name="connsiteX31" fmla="*/ 68397 w 732328"/>
                <a:gd name="connsiteY31" fmla="*/ 40943 h 614149"/>
                <a:gd name="connsiteX32" fmla="*/ 102517 w 732328"/>
                <a:gd name="connsiteY32" fmla="*/ 20472 h 614149"/>
                <a:gd name="connsiteX33" fmla="*/ 122989 w 732328"/>
                <a:gd name="connsiteY33" fmla="*/ 0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2328" h="614149">
                  <a:moveTo>
                    <a:pt x="122989" y="0"/>
                  </a:moveTo>
                  <a:lnTo>
                    <a:pt x="122989" y="0"/>
                  </a:lnTo>
                  <a:cubicBezTo>
                    <a:pt x="213974" y="2275"/>
                    <a:pt x="305141" y="633"/>
                    <a:pt x="395944" y="6824"/>
                  </a:cubicBezTo>
                  <a:cubicBezTo>
                    <a:pt x="406093" y="7516"/>
                    <a:pt x="414407" y="15425"/>
                    <a:pt x="423239" y="20472"/>
                  </a:cubicBezTo>
                  <a:cubicBezTo>
                    <a:pt x="475826" y="50523"/>
                    <a:pt x="404323" y="13785"/>
                    <a:pt x="471006" y="61415"/>
                  </a:cubicBezTo>
                  <a:cubicBezTo>
                    <a:pt x="476859" y="65596"/>
                    <a:pt x="485044" y="65022"/>
                    <a:pt x="491478" y="68239"/>
                  </a:cubicBezTo>
                  <a:cubicBezTo>
                    <a:pt x="498814" y="71907"/>
                    <a:pt x="504965" y="77589"/>
                    <a:pt x="511950" y="81887"/>
                  </a:cubicBezTo>
                  <a:cubicBezTo>
                    <a:pt x="534542" y="95789"/>
                    <a:pt x="559476" y="106259"/>
                    <a:pt x="580189" y="122830"/>
                  </a:cubicBezTo>
                  <a:cubicBezTo>
                    <a:pt x="591562" y="131929"/>
                    <a:pt x="602376" y="141774"/>
                    <a:pt x="614308" y="150126"/>
                  </a:cubicBezTo>
                  <a:cubicBezTo>
                    <a:pt x="625173" y="157732"/>
                    <a:pt x="637958" y="162454"/>
                    <a:pt x="648427" y="170597"/>
                  </a:cubicBezTo>
                  <a:cubicBezTo>
                    <a:pt x="698568" y="209596"/>
                    <a:pt x="657594" y="182819"/>
                    <a:pt x="689371" y="225188"/>
                  </a:cubicBezTo>
                  <a:cubicBezTo>
                    <a:pt x="697091" y="235482"/>
                    <a:pt x="707568" y="243385"/>
                    <a:pt x="716666" y="252484"/>
                  </a:cubicBezTo>
                  <a:cubicBezTo>
                    <a:pt x="734299" y="340645"/>
                    <a:pt x="737708" y="327725"/>
                    <a:pt x="723490" y="436729"/>
                  </a:cubicBezTo>
                  <a:cubicBezTo>
                    <a:pt x="721629" y="450994"/>
                    <a:pt x="717565" y="465535"/>
                    <a:pt x="709842" y="477672"/>
                  </a:cubicBezTo>
                  <a:cubicBezTo>
                    <a:pt x="701207" y="491241"/>
                    <a:pt x="685908" y="499343"/>
                    <a:pt x="675723" y="511791"/>
                  </a:cubicBezTo>
                  <a:cubicBezTo>
                    <a:pt x="665336" y="524486"/>
                    <a:pt x="657526" y="539087"/>
                    <a:pt x="648427" y="552735"/>
                  </a:cubicBezTo>
                  <a:cubicBezTo>
                    <a:pt x="638994" y="566885"/>
                    <a:pt x="629321" y="584295"/>
                    <a:pt x="614308" y="593678"/>
                  </a:cubicBezTo>
                  <a:cubicBezTo>
                    <a:pt x="603921" y="600170"/>
                    <a:pt x="591922" y="603806"/>
                    <a:pt x="580189" y="607326"/>
                  </a:cubicBezTo>
                  <a:cubicBezTo>
                    <a:pt x="569080" y="610659"/>
                    <a:pt x="557442" y="611875"/>
                    <a:pt x="546069" y="614149"/>
                  </a:cubicBezTo>
                  <a:cubicBezTo>
                    <a:pt x="486929" y="611875"/>
                    <a:pt x="427538" y="613215"/>
                    <a:pt x="368648" y="607326"/>
                  </a:cubicBezTo>
                  <a:cubicBezTo>
                    <a:pt x="358526" y="606314"/>
                    <a:pt x="350703" y="597685"/>
                    <a:pt x="341353" y="593678"/>
                  </a:cubicBezTo>
                  <a:cubicBezTo>
                    <a:pt x="334741" y="590844"/>
                    <a:pt x="327412" y="589868"/>
                    <a:pt x="320881" y="586854"/>
                  </a:cubicBezTo>
                  <a:cubicBezTo>
                    <a:pt x="297791" y="576197"/>
                    <a:pt x="252642" y="552735"/>
                    <a:pt x="252642" y="552735"/>
                  </a:cubicBezTo>
                  <a:cubicBezTo>
                    <a:pt x="228727" y="520847"/>
                    <a:pt x="236659" y="524271"/>
                    <a:pt x="198051" y="504967"/>
                  </a:cubicBezTo>
                  <a:cubicBezTo>
                    <a:pt x="187095" y="499489"/>
                    <a:pt x="175083" y="496389"/>
                    <a:pt x="163932" y="491320"/>
                  </a:cubicBezTo>
                  <a:cubicBezTo>
                    <a:pt x="137652" y="479375"/>
                    <a:pt x="119045" y="473515"/>
                    <a:pt x="102517" y="450376"/>
                  </a:cubicBezTo>
                  <a:cubicBezTo>
                    <a:pt x="53786" y="382154"/>
                    <a:pt x="136129" y="470972"/>
                    <a:pt x="61574" y="388961"/>
                  </a:cubicBezTo>
                  <a:cubicBezTo>
                    <a:pt x="48591" y="374679"/>
                    <a:pt x="20630" y="348018"/>
                    <a:pt x="20630" y="348018"/>
                  </a:cubicBezTo>
                  <a:cubicBezTo>
                    <a:pt x="5858" y="318473"/>
                    <a:pt x="-1173" y="311602"/>
                    <a:pt x="159" y="272955"/>
                  </a:cubicBezTo>
                  <a:cubicBezTo>
                    <a:pt x="1890" y="222737"/>
                    <a:pt x="6166" y="172494"/>
                    <a:pt x="13806" y="122830"/>
                  </a:cubicBezTo>
                  <a:cubicBezTo>
                    <a:pt x="18005" y="95536"/>
                    <a:pt x="33320" y="94538"/>
                    <a:pt x="47926" y="75063"/>
                  </a:cubicBezTo>
                  <a:cubicBezTo>
                    <a:pt x="55884" y="64452"/>
                    <a:pt x="59018" y="50322"/>
                    <a:pt x="68397" y="40943"/>
                  </a:cubicBezTo>
                  <a:cubicBezTo>
                    <a:pt x="77776" y="31564"/>
                    <a:pt x="91270" y="27501"/>
                    <a:pt x="102517" y="20472"/>
                  </a:cubicBezTo>
                  <a:cubicBezTo>
                    <a:pt x="102538" y="20459"/>
                    <a:pt x="119577" y="3412"/>
                    <a:pt x="122989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9291B9-3532-D97D-ECBE-457CFC04078C}"/>
              </a:ext>
            </a:extLst>
          </p:cNvPr>
          <p:cNvGrpSpPr/>
          <p:nvPr/>
        </p:nvGrpSpPr>
        <p:grpSpPr>
          <a:xfrm>
            <a:off x="3655942" y="1003381"/>
            <a:ext cx="4876800" cy="4876800"/>
            <a:chOff x="3650146" y="1004457"/>
            <a:chExt cx="4876800" cy="48768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5B7AE6-34B9-3B3C-3248-FDFA0F27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146" y="1004457"/>
              <a:ext cx="4876800" cy="4876800"/>
            </a:xfrm>
            <a:prstGeom prst="rect">
              <a:avLst/>
            </a:prstGeom>
          </p:spPr>
        </p:pic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BAD8146-A177-B008-534D-D592B277FB12}"/>
                </a:ext>
              </a:extLst>
            </p:cNvPr>
            <p:cNvSpPr/>
            <p:nvPr/>
          </p:nvSpPr>
          <p:spPr>
            <a:xfrm>
              <a:off x="5493224" y="2924004"/>
              <a:ext cx="805218" cy="808659"/>
            </a:xfrm>
            <a:custGeom>
              <a:avLst/>
              <a:gdLst>
                <a:gd name="connsiteX0" fmla="*/ 88710 w 805218"/>
                <a:gd name="connsiteY0" fmla="*/ 105799 h 808659"/>
                <a:gd name="connsiteX1" fmla="*/ 88710 w 805218"/>
                <a:gd name="connsiteY1" fmla="*/ 105799 h 808659"/>
                <a:gd name="connsiteX2" fmla="*/ 156949 w 805218"/>
                <a:gd name="connsiteY2" fmla="*/ 85327 h 808659"/>
                <a:gd name="connsiteX3" fmla="*/ 211540 w 805218"/>
                <a:gd name="connsiteY3" fmla="*/ 71680 h 808659"/>
                <a:gd name="connsiteX4" fmla="*/ 252483 w 805218"/>
                <a:gd name="connsiteY4" fmla="*/ 51208 h 808659"/>
                <a:gd name="connsiteX5" fmla="*/ 307075 w 805218"/>
                <a:gd name="connsiteY5" fmla="*/ 30736 h 808659"/>
                <a:gd name="connsiteX6" fmla="*/ 341194 w 805218"/>
                <a:gd name="connsiteY6" fmla="*/ 23912 h 808659"/>
                <a:gd name="connsiteX7" fmla="*/ 368489 w 805218"/>
                <a:gd name="connsiteY7" fmla="*/ 10265 h 808659"/>
                <a:gd name="connsiteX8" fmla="*/ 580030 w 805218"/>
                <a:gd name="connsiteY8" fmla="*/ 10265 h 808659"/>
                <a:gd name="connsiteX9" fmla="*/ 661916 w 805218"/>
                <a:gd name="connsiteY9" fmla="*/ 71680 h 808659"/>
                <a:gd name="connsiteX10" fmla="*/ 689212 w 805218"/>
                <a:gd name="connsiteY10" fmla="*/ 92151 h 808659"/>
                <a:gd name="connsiteX11" fmla="*/ 730155 w 805218"/>
                <a:gd name="connsiteY11" fmla="*/ 126271 h 808659"/>
                <a:gd name="connsiteX12" fmla="*/ 757451 w 805218"/>
                <a:gd name="connsiteY12" fmla="*/ 167214 h 808659"/>
                <a:gd name="connsiteX13" fmla="*/ 777922 w 805218"/>
                <a:gd name="connsiteY13" fmla="*/ 214981 h 808659"/>
                <a:gd name="connsiteX14" fmla="*/ 784746 w 805218"/>
                <a:gd name="connsiteY14" fmla="*/ 255924 h 808659"/>
                <a:gd name="connsiteX15" fmla="*/ 798394 w 805218"/>
                <a:gd name="connsiteY15" fmla="*/ 365106 h 808659"/>
                <a:gd name="connsiteX16" fmla="*/ 805218 w 805218"/>
                <a:gd name="connsiteY16" fmla="*/ 385578 h 808659"/>
                <a:gd name="connsiteX17" fmla="*/ 764275 w 805218"/>
                <a:gd name="connsiteY17" fmla="*/ 583471 h 808659"/>
                <a:gd name="connsiteX18" fmla="*/ 757451 w 805218"/>
                <a:gd name="connsiteY18" fmla="*/ 603942 h 808659"/>
                <a:gd name="connsiteX19" fmla="*/ 716507 w 805218"/>
                <a:gd name="connsiteY19" fmla="*/ 638062 h 808659"/>
                <a:gd name="connsiteX20" fmla="*/ 696036 w 805218"/>
                <a:gd name="connsiteY20" fmla="*/ 658533 h 808659"/>
                <a:gd name="connsiteX21" fmla="*/ 682388 w 805218"/>
                <a:gd name="connsiteY21" fmla="*/ 679005 h 808659"/>
                <a:gd name="connsiteX22" fmla="*/ 655092 w 805218"/>
                <a:gd name="connsiteY22" fmla="*/ 685829 h 808659"/>
                <a:gd name="connsiteX23" fmla="*/ 634621 w 805218"/>
                <a:gd name="connsiteY23" fmla="*/ 699477 h 808659"/>
                <a:gd name="connsiteX24" fmla="*/ 614149 w 805218"/>
                <a:gd name="connsiteY24" fmla="*/ 719948 h 808659"/>
                <a:gd name="connsiteX25" fmla="*/ 593677 w 805218"/>
                <a:gd name="connsiteY25" fmla="*/ 726772 h 808659"/>
                <a:gd name="connsiteX26" fmla="*/ 552734 w 805218"/>
                <a:gd name="connsiteY26" fmla="*/ 747244 h 808659"/>
                <a:gd name="connsiteX27" fmla="*/ 532263 w 805218"/>
                <a:gd name="connsiteY27" fmla="*/ 760892 h 808659"/>
                <a:gd name="connsiteX28" fmla="*/ 498143 w 805218"/>
                <a:gd name="connsiteY28" fmla="*/ 767715 h 808659"/>
                <a:gd name="connsiteX29" fmla="*/ 443552 w 805218"/>
                <a:gd name="connsiteY29" fmla="*/ 781363 h 808659"/>
                <a:gd name="connsiteX30" fmla="*/ 423080 w 805218"/>
                <a:gd name="connsiteY30" fmla="*/ 788187 h 808659"/>
                <a:gd name="connsiteX31" fmla="*/ 348018 w 805218"/>
                <a:gd name="connsiteY31" fmla="*/ 801835 h 808659"/>
                <a:gd name="connsiteX32" fmla="*/ 327546 w 805218"/>
                <a:gd name="connsiteY32" fmla="*/ 808659 h 808659"/>
                <a:gd name="connsiteX33" fmla="*/ 211540 w 805218"/>
                <a:gd name="connsiteY33" fmla="*/ 801835 h 808659"/>
                <a:gd name="connsiteX34" fmla="*/ 88710 w 805218"/>
                <a:gd name="connsiteY34" fmla="*/ 685829 h 808659"/>
                <a:gd name="connsiteX35" fmla="*/ 68239 w 805218"/>
                <a:gd name="connsiteY35" fmla="*/ 651709 h 808659"/>
                <a:gd name="connsiteX36" fmla="*/ 54591 w 805218"/>
                <a:gd name="connsiteY36" fmla="*/ 631238 h 808659"/>
                <a:gd name="connsiteX37" fmla="*/ 20472 w 805218"/>
                <a:gd name="connsiteY37" fmla="*/ 535703 h 808659"/>
                <a:gd name="connsiteX38" fmla="*/ 6824 w 805218"/>
                <a:gd name="connsiteY38" fmla="*/ 487936 h 808659"/>
                <a:gd name="connsiteX39" fmla="*/ 0 w 805218"/>
                <a:gd name="connsiteY39" fmla="*/ 446993 h 808659"/>
                <a:gd name="connsiteX40" fmla="*/ 6824 w 805218"/>
                <a:gd name="connsiteY40" fmla="*/ 330987 h 808659"/>
                <a:gd name="connsiteX41" fmla="*/ 13648 w 805218"/>
                <a:gd name="connsiteY41" fmla="*/ 303692 h 808659"/>
                <a:gd name="connsiteX42" fmla="*/ 34119 w 805218"/>
                <a:gd name="connsiteY42" fmla="*/ 276396 h 808659"/>
                <a:gd name="connsiteX43" fmla="*/ 68239 w 805218"/>
                <a:gd name="connsiteY43" fmla="*/ 221805 h 808659"/>
                <a:gd name="connsiteX44" fmla="*/ 95534 w 805218"/>
                <a:gd name="connsiteY44" fmla="*/ 167214 h 808659"/>
                <a:gd name="connsiteX45" fmla="*/ 109182 w 805218"/>
                <a:gd name="connsiteY45" fmla="*/ 139918 h 808659"/>
                <a:gd name="connsiteX46" fmla="*/ 129654 w 805218"/>
                <a:gd name="connsiteY46" fmla="*/ 133095 h 808659"/>
                <a:gd name="connsiteX47" fmla="*/ 88710 w 805218"/>
                <a:gd name="connsiteY47" fmla="*/ 105799 h 80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05218" h="808659">
                  <a:moveTo>
                    <a:pt x="88710" y="105799"/>
                  </a:moveTo>
                  <a:lnTo>
                    <a:pt x="88710" y="105799"/>
                  </a:lnTo>
                  <a:cubicBezTo>
                    <a:pt x="111456" y="98975"/>
                    <a:pt x="134067" y="91683"/>
                    <a:pt x="156949" y="85327"/>
                  </a:cubicBezTo>
                  <a:cubicBezTo>
                    <a:pt x="175022" y="80307"/>
                    <a:pt x="193876" y="77989"/>
                    <a:pt x="211540" y="71680"/>
                  </a:cubicBezTo>
                  <a:cubicBezTo>
                    <a:pt x="225910" y="66548"/>
                    <a:pt x="238592" y="57522"/>
                    <a:pt x="252483" y="51208"/>
                  </a:cubicBezTo>
                  <a:cubicBezTo>
                    <a:pt x="260137" y="47729"/>
                    <a:pt x="294446" y="33893"/>
                    <a:pt x="307075" y="30736"/>
                  </a:cubicBezTo>
                  <a:cubicBezTo>
                    <a:pt x="318327" y="27923"/>
                    <a:pt x="329821" y="26187"/>
                    <a:pt x="341194" y="23912"/>
                  </a:cubicBezTo>
                  <a:cubicBezTo>
                    <a:pt x="350292" y="19363"/>
                    <a:pt x="358964" y="13837"/>
                    <a:pt x="368489" y="10265"/>
                  </a:cubicBezTo>
                  <a:cubicBezTo>
                    <a:pt x="429040" y="-12441"/>
                    <a:pt x="559190" y="9493"/>
                    <a:pt x="580030" y="10265"/>
                  </a:cubicBezTo>
                  <a:cubicBezTo>
                    <a:pt x="613043" y="59786"/>
                    <a:pt x="571597" y="3944"/>
                    <a:pt x="661916" y="71680"/>
                  </a:cubicBezTo>
                  <a:cubicBezTo>
                    <a:pt x="671015" y="78504"/>
                    <a:pt x="680577" y="84749"/>
                    <a:pt x="689212" y="92151"/>
                  </a:cubicBezTo>
                  <a:cubicBezTo>
                    <a:pt x="735192" y="131562"/>
                    <a:pt x="684903" y="96103"/>
                    <a:pt x="730155" y="126271"/>
                  </a:cubicBezTo>
                  <a:cubicBezTo>
                    <a:pt x="739254" y="139919"/>
                    <a:pt x="752264" y="151653"/>
                    <a:pt x="757451" y="167214"/>
                  </a:cubicBezTo>
                  <a:cubicBezTo>
                    <a:pt x="767492" y="197336"/>
                    <a:pt x="761058" y="181252"/>
                    <a:pt x="777922" y="214981"/>
                  </a:cubicBezTo>
                  <a:cubicBezTo>
                    <a:pt x="780197" y="228629"/>
                    <a:pt x="782917" y="242209"/>
                    <a:pt x="784746" y="255924"/>
                  </a:cubicBezTo>
                  <a:cubicBezTo>
                    <a:pt x="788531" y="284311"/>
                    <a:pt x="792417" y="335222"/>
                    <a:pt x="798394" y="365106"/>
                  </a:cubicBezTo>
                  <a:cubicBezTo>
                    <a:pt x="799805" y="372159"/>
                    <a:pt x="802943" y="378754"/>
                    <a:pt x="805218" y="385578"/>
                  </a:cubicBezTo>
                  <a:cubicBezTo>
                    <a:pt x="771862" y="652421"/>
                    <a:pt x="815760" y="480499"/>
                    <a:pt x="764275" y="583471"/>
                  </a:cubicBezTo>
                  <a:cubicBezTo>
                    <a:pt x="761058" y="589904"/>
                    <a:pt x="761441" y="597957"/>
                    <a:pt x="757451" y="603942"/>
                  </a:cubicBezTo>
                  <a:cubicBezTo>
                    <a:pt x="742498" y="626371"/>
                    <a:pt x="735390" y="622326"/>
                    <a:pt x="716507" y="638062"/>
                  </a:cubicBezTo>
                  <a:cubicBezTo>
                    <a:pt x="709094" y="644240"/>
                    <a:pt x="702214" y="651120"/>
                    <a:pt x="696036" y="658533"/>
                  </a:cubicBezTo>
                  <a:cubicBezTo>
                    <a:pt x="690786" y="664834"/>
                    <a:pt x="689212" y="674456"/>
                    <a:pt x="682388" y="679005"/>
                  </a:cubicBezTo>
                  <a:cubicBezTo>
                    <a:pt x="674584" y="684207"/>
                    <a:pt x="664191" y="683554"/>
                    <a:pt x="655092" y="685829"/>
                  </a:cubicBezTo>
                  <a:cubicBezTo>
                    <a:pt x="648268" y="690378"/>
                    <a:pt x="640921" y="694227"/>
                    <a:pt x="634621" y="699477"/>
                  </a:cubicBezTo>
                  <a:cubicBezTo>
                    <a:pt x="627207" y="705655"/>
                    <a:pt x="622179" y="714595"/>
                    <a:pt x="614149" y="719948"/>
                  </a:cubicBezTo>
                  <a:cubicBezTo>
                    <a:pt x="608164" y="723938"/>
                    <a:pt x="600501" y="724497"/>
                    <a:pt x="593677" y="726772"/>
                  </a:cubicBezTo>
                  <a:cubicBezTo>
                    <a:pt x="535011" y="765884"/>
                    <a:pt x="609237" y="718992"/>
                    <a:pt x="552734" y="747244"/>
                  </a:cubicBezTo>
                  <a:cubicBezTo>
                    <a:pt x="545399" y="750912"/>
                    <a:pt x="539942" y="758012"/>
                    <a:pt x="532263" y="760892"/>
                  </a:cubicBezTo>
                  <a:cubicBezTo>
                    <a:pt x="521403" y="764964"/>
                    <a:pt x="509445" y="765107"/>
                    <a:pt x="498143" y="767715"/>
                  </a:cubicBezTo>
                  <a:cubicBezTo>
                    <a:pt x="479866" y="771933"/>
                    <a:pt x="461648" y="776428"/>
                    <a:pt x="443552" y="781363"/>
                  </a:cubicBezTo>
                  <a:cubicBezTo>
                    <a:pt x="436612" y="783256"/>
                    <a:pt x="430058" y="786442"/>
                    <a:pt x="423080" y="788187"/>
                  </a:cubicBezTo>
                  <a:cubicBezTo>
                    <a:pt x="373405" y="800606"/>
                    <a:pt x="402774" y="789667"/>
                    <a:pt x="348018" y="801835"/>
                  </a:cubicBezTo>
                  <a:cubicBezTo>
                    <a:pt x="340996" y="803395"/>
                    <a:pt x="334370" y="806384"/>
                    <a:pt x="327546" y="808659"/>
                  </a:cubicBezTo>
                  <a:cubicBezTo>
                    <a:pt x="288877" y="806384"/>
                    <a:pt x="248944" y="811905"/>
                    <a:pt x="211540" y="801835"/>
                  </a:cubicBezTo>
                  <a:cubicBezTo>
                    <a:pt x="166980" y="789838"/>
                    <a:pt x="108214" y="718337"/>
                    <a:pt x="88710" y="685829"/>
                  </a:cubicBezTo>
                  <a:cubicBezTo>
                    <a:pt x="81886" y="674456"/>
                    <a:pt x="75268" y="662956"/>
                    <a:pt x="68239" y="651709"/>
                  </a:cubicBezTo>
                  <a:cubicBezTo>
                    <a:pt x="63892" y="644754"/>
                    <a:pt x="58028" y="638684"/>
                    <a:pt x="54591" y="631238"/>
                  </a:cubicBezTo>
                  <a:cubicBezTo>
                    <a:pt x="23233" y="563296"/>
                    <a:pt x="33458" y="583319"/>
                    <a:pt x="20472" y="535703"/>
                  </a:cubicBezTo>
                  <a:cubicBezTo>
                    <a:pt x="16115" y="519727"/>
                    <a:pt x="10548" y="504071"/>
                    <a:pt x="6824" y="487936"/>
                  </a:cubicBezTo>
                  <a:cubicBezTo>
                    <a:pt x="3713" y="474454"/>
                    <a:pt x="2275" y="460641"/>
                    <a:pt x="0" y="446993"/>
                  </a:cubicBezTo>
                  <a:cubicBezTo>
                    <a:pt x="2275" y="408324"/>
                    <a:pt x="3151" y="369548"/>
                    <a:pt x="6824" y="330987"/>
                  </a:cubicBezTo>
                  <a:cubicBezTo>
                    <a:pt x="7713" y="321651"/>
                    <a:pt x="9454" y="312080"/>
                    <a:pt x="13648" y="303692"/>
                  </a:cubicBezTo>
                  <a:cubicBezTo>
                    <a:pt x="18734" y="293520"/>
                    <a:pt x="28596" y="286338"/>
                    <a:pt x="34119" y="276396"/>
                  </a:cubicBezTo>
                  <a:cubicBezTo>
                    <a:pt x="66427" y="218241"/>
                    <a:pt x="27228" y="262816"/>
                    <a:pt x="68239" y="221805"/>
                  </a:cubicBezTo>
                  <a:cubicBezTo>
                    <a:pt x="80714" y="184381"/>
                    <a:pt x="68677" y="215558"/>
                    <a:pt x="95534" y="167214"/>
                  </a:cubicBezTo>
                  <a:cubicBezTo>
                    <a:pt x="100474" y="158322"/>
                    <a:pt x="101989" y="147111"/>
                    <a:pt x="109182" y="139918"/>
                  </a:cubicBezTo>
                  <a:cubicBezTo>
                    <a:pt x="114268" y="134832"/>
                    <a:pt x="122830" y="135369"/>
                    <a:pt x="129654" y="133095"/>
                  </a:cubicBezTo>
                  <a:lnTo>
                    <a:pt x="88710" y="10579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8A9EC72-EBF1-ED76-A7A9-62B3DF1ABB79}"/>
              </a:ext>
            </a:extLst>
          </p:cNvPr>
          <p:cNvGrpSpPr/>
          <p:nvPr/>
        </p:nvGrpSpPr>
        <p:grpSpPr>
          <a:xfrm>
            <a:off x="3646830" y="996991"/>
            <a:ext cx="4876800" cy="4876800"/>
            <a:chOff x="3642692" y="1018314"/>
            <a:chExt cx="4876800" cy="48768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B014004-A650-31CF-2101-2AB56D529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692" y="1018314"/>
              <a:ext cx="4876800" cy="4876800"/>
            </a:xfrm>
            <a:prstGeom prst="rect">
              <a:avLst/>
            </a:prstGeom>
          </p:spPr>
        </p:pic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3AE28F4-B1D4-89CA-2190-397A684B4A9B}"/>
                </a:ext>
              </a:extLst>
            </p:cNvPr>
            <p:cNvSpPr/>
            <p:nvPr/>
          </p:nvSpPr>
          <p:spPr>
            <a:xfrm>
              <a:off x="5629701" y="2893325"/>
              <a:ext cx="750627" cy="716508"/>
            </a:xfrm>
            <a:custGeom>
              <a:avLst/>
              <a:gdLst>
                <a:gd name="connsiteX0" fmla="*/ 47768 w 750627"/>
                <a:gd name="connsiteY0" fmla="*/ 136478 h 716508"/>
                <a:gd name="connsiteX1" fmla="*/ 47768 w 750627"/>
                <a:gd name="connsiteY1" fmla="*/ 136478 h 716508"/>
                <a:gd name="connsiteX2" fmla="*/ 61415 w 750627"/>
                <a:gd name="connsiteY2" fmla="*/ 75063 h 716508"/>
                <a:gd name="connsiteX3" fmla="*/ 68239 w 750627"/>
                <a:gd name="connsiteY3" fmla="*/ 54591 h 716508"/>
                <a:gd name="connsiteX4" fmla="*/ 88711 w 750627"/>
                <a:gd name="connsiteY4" fmla="*/ 47768 h 716508"/>
                <a:gd name="connsiteX5" fmla="*/ 143302 w 750627"/>
                <a:gd name="connsiteY5" fmla="*/ 34120 h 716508"/>
                <a:gd name="connsiteX6" fmla="*/ 211541 w 750627"/>
                <a:gd name="connsiteY6" fmla="*/ 20472 h 716508"/>
                <a:gd name="connsiteX7" fmla="*/ 259308 w 750627"/>
                <a:gd name="connsiteY7" fmla="*/ 13648 h 716508"/>
                <a:gd name="connsiteX8" fmla="*/ 313899 w 750627"/>
                <a:gd name="connsiteY8" fmla="*/ 0 h 716508"/>
                <a:gd name="connsiteX9" fmla="*/ 491320 w 750627"/>
                <a:gd name="connsiteY9" fmla="*/ 13648 h 716508"/>
                <a:gd name="connsiteX10" fmla="*/ 539087 w 750627"/>
                <a:gd name="connsiteY10" fmla="*/ 47768 h 716508"/>
                <a:gd name="connsiteX11" fmla="*/ 593678 w 750627"/>
                <a:gd name="connsiteY11" fmla="*/ 88711 h 716508"/>
                <a:gd name="connsiteX12" fmla="*/ 614150 w 750627"/>
                <a:gd name="connsiteY12" fmla="*/ 116006 h 716508"/>
                <a:gd name="connsiteX13" fmla="*/ 661917 w 750627"/>
                <a:gd name="connsiteY13" fmla="*/ 163774 h 716508"/>
                <a:gd name="connsiteX14" fmla="*/ 675565 w 750627"/>
                <a:gd name="connsiteY14" fmla="*/ 191069 h 716508"/>
                <a:gd name="connsiteX15" fmla="*/ 689212 w 750627"/>
                <a:gd name="connsiteY15" fmla="*/ 232012 h 716508"/>
                <a:gd name="connsiteX16" fmla="*/ 702860 w 750627"/>
                <a:gd name="connsiteY16" fmla="*/ 259308 h 716508"/>
                <a:gd name="connsiteX17" fmla="*/ 723332 w 750627"/>
                <a:gd name="connsiteY17" fmla="*/ 327547 h 716508"/>
                <a:gd name="connsiteX18" fmla="*/ 730156 w 750627"/>
                <a:gd name="connsiteY18" fmla="*/ 382138 h 716508"/>
                <a:gd name="connsiteX19" fmla="*/ 743803 w 750627"/>
                <a:gd name="connsiteY19" fmla="*/ 436729 h 716508"/>
                <a:gd name="connsiteX20" fmla="*/ 750627 w 750627"/>
                <a:gd name="connsiteY20" fmla="*/ 464024 h 716508"/>
                <a:gd name="connsiteX21" fmla="*/ 743803 w 750627"/>
                <a:gd name="connsiteY21" fmla="*/ 586854 h 716508"/>
                <a:gd name="connsiteX22" fmla="*/ 689212 w 750627"/>
                <a:gd name="connsiteY22" fmla="*/ 648269 h 716508"/>
                <a:gd name="connsiteX23" fmla="*/ 566383 w 750627"/>
                <a:gd name="connsiteY23" fmla="*/ 689212 h 716508"/>
                <a:gd name="connsiteX24" fmla="*/ 450377 w 750627"/>
                <a:gd name="connsiteY24" fmla="*/ 716508 h 716508"/>
                <a:gd name="connsiteX25" fmla="*/ 211541 w 750627"/>
                <a:gd name="connsiteY25" fmla="*/ 675565 h 716508"/>
                <a:gd name="connsiteX26" fmla="*/ 177421 w 750627"/>
                <a:gd name="connsiteY26" fmla="*/ 655093 h 716508"/>
                <a:gd name="connsiteX27" fmla="*/ 156950 w 750627"/>
                <a:gd name="connsiteY27" fmla="*/ 634621 h 716508"/>
                <a:gd name="connsiteX28" fmla="*/ 102359 w 750627"/>
                <a:gd name="connsiteY28" fmla="*/ 620974 h 716508"/>
                <a:gd name="connsiteX29" fmla="*/ 81887 w 750627"/>
                <a:gd name="connsiteY29" fmla="*/ 580030 h 716508"/>
                <a:gd name="connsiteX30" fmla="*/ 34120 w 750627"/>
                <a:gd name="connsiteY30" fmla="*/ 532263 h 716508"/>
                <a:gd name="connsiteX31" fmla="*/ 27296 w 750627"/>
                <a:gd name="connsiteY31" fmla="*/ 511791 h 716508"/>
                <a:gd name="connsiteX32" fmla="*/ 13648 w 750627"/>
                <a:gd name="connsiteY32" fmla="*/ 477672 h 716508"/>
                <a:gd name="connsiteX33" fmla="*/ 6824 w 750627"/>
                <a:gd name="connsiteY33" fmla="*/ 409433 h 716508"/>
                <a:gd name="connsiteX34" fmla="*/ 0 w 750627"/>
                <a:gd name="connsiteY34" fmla="*/ 368490 h 716508"/>
                <a:gd name="connsiteX35" fmla="*/ 6824 w 750627"/>
                <a:gd name="connsiteY35" fmla="*/ 170597 h 716508"/>
                <a:gd name="connsiteX36" fmla="*/ 27296 w 750627"/>
                <a:gd name="connsiteY36" fmla="*/ 129654 h 716508"/>
                <a:gd name="connsiteX37" fmla="*/ 47768 w 750627"/>
                <a:gd name="connsiteY37" fmla="*/ 136478 h 71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50627" h="716508">
                  <a:moveTo>
                    <a:pt x="47768" y="136478"/>
                  </a:moveTo>
                  <a:lnTo>
                    <a:pt x="47768" y="136478"/>
                  </a:lnTo>
                  <a:cubicBezTo>
                    <a:pt x="52317" y="116006"/>
                    <a:pt x="56329" y="95408"/>
                    <a:pt x="61415" y="75063"/>
                  </a:cubicBezTo>
                  <a:cubicBezTo>
                    <a:pt x="63160" y="68085"/>
                    <a:pt x="63153" y="59677"/>
                    <a:pt x="68239" y="54591"/>
                  </a:cubicBezTo>
                  <a:cubicBezTo>
                    <a:pt x="73325" y="49505"/>
                    <a:pt x="81771" y="49661"/>
                    <a:pt x="88711" y="47768"/>
                  </a:cubicBezTo>
                  <a:cubicBezTo>
                    <a:pt x="106807" y="42833"/>
                    <a:pt x="124992" y="38189"/>
                    <a:pt x="143302" y="34120"/>
                  </a:cubicBezTo>
                  <a:cubicBezTo>
                    <a:pt x="165946" y="29088"/>
                    <a:pt x="188697" y="24503"/>
                    <a:pt x="211541" y="20472"/>
                  </a:cubicBezTo>
                  <a:cubicBezTo>
                    <a:pt x="227380" y="17677"/>
                    <a:pt x="243536" y="16802"/>
                    <a:pt x="259308" y="13648"/>
                  </a:cubicBezTo>
                  <a:cubicBezTo>
                    <a:pt x="277701" y="9969"/>
                    <a:pt x="295702" y="4549"/>
                    <a:pt x="313899" y="0"/>
                  </a:cubicBezTo>
                  <a:cubicBezTo>
                    <a:pt x="373039" y="4549"/>
                    <a:pt x="432493" y="6057"/>
                    <a:pt x="491320" y="13648"/>
                  </a:cubicBezTo>
                  <a:cubicBezTo>
                    <a:pt x="542147" y="20206"/>
                    <a:pt x="512556" y="23890"/>
                    <a:pt x="539087" y="47768"/>
                  </a:cubicBezTo>
                  <a:cubicBezTo>
                    <a:pt x="555994" y="62984"/>
                    <a:pt x="576847" y="73410"/>
                    <a:pt x="593678" y="88711"/>
                  </a:cubicBezTo>
                  <a:cubicBezTo>
                    <a:pt x="602093" y="96361"/>
                    <a:pt x="606500" y="107591"/>
                    <a:pt x="614150" y="116006"/>
                  </a:cubicBezTo>
                  <a:cubicBezTo>
                    <a:pt x="629297" y="132668"/>
                    <a:pt x="651846" y="143634"/>
                    <a:pt x="661917" y="163774"/>
                  </a:cubicBezTo>
                  <a:cubicBezTo>
                    <a:pt x="666466" y="172872"/>
                    <a:pt x="671787" y="181624"/>
                    <a:pt x="675565" y="191069"/>
                  </a:cubicBezTo>
                  <a:cubicBezTo>
                    <a:pt x="680908" y="204426"/>
                    <a:pt x="682778" y="219145"/>
                    <a:pt x="689212" y="232012"/>
                  </a:cubicBezTo>
                  <a:cubicBezTo>
                    <a:pt x="693761" y="241111"/>
                    <a:pt x="699082" y="249863"/>
                    <a:pt x="702860" y="259308"/>
                  </a:cubicBezTo>
                  <a:cubicBezTo>
                    <a:pt x="708061" y="272311"/>
                    <a:pt x="720459" y="310310"/>
                    <a:pt x="723332" y="327547"/>
                  </a:cubicBezTo>
                  <a:cubicBezTo>
                    <a:pt x="726347" y="345636"/>
                    <a:pt x="726777" y="364113"/>
                    <a:pt x="730156" y="382138"/>
                  </a:cubicBezTo>
                  <a:cubicBezTo>
                    <a:pt x="733613" y="400574"/>
                    <a:pt x="739254" y="418532"/>
                    <a:pt x="743803" y="436729"/>
                  </a:cubicBezTo>
                  <a:lnTo>
                    <a:pt x="750627" y="464024"/>
                  </a:lnTo>
                  <a:cubicBezTo>
                    <a:pt x="748352" y="504967"/>
                    <a:pt x="752166" y="546709"/>
                    <a:pt x="743803" y="586854"/>
                  </a:cubicBezTo>
                  <a:cubicBezTo>
                    <a:pt x="739980" y="605206"/>
                    <a:pt x="708980" y="640182"/>
                    <a:pt x="689212" y="648269"/>
                  </a:cubicBezTo>
                  <a:cubicBezTo>
                    <a:pt x="649268" y="664610"/>
                    <a:pt x="608703" y="680748"/>
                    <a:pt x="566383" y="689212"/>
                  </a:cubicBezTo>
                  <a:cubicBezTo>
                    <a:pt x="504674" y="701554"/>
                    <a:pt x="543515" y="693223"/>
                    <a:pt x="450377" y="716508"/>
                  </a:cubicBezTo>
                  <a:cubicBezTo>
                    <a:pt x="308971" y="706033"/>
                    <a:pt x="300359" y="728856"/>
                    <a:pt x="211541" y="675565"/>
                  </a:cubicBezTo>
                  <a:cubicBezTo>
                    <a:pt x="200168" y="668741"/>
                    <a:pt x="188032" y="663051"/>
                    <a:pt x="177421" y="655093"/>
                  </a:cubicBezTo>
                  <a:cubicBezTo>
                    <a:pt x="169701" y="649303"/>
                    <a:pt x="165735" y="638614"/>
                    <a:pt x="156950" y="634621"/>
                  </a:cubicBezTo>
                  <a:cubicBezTo>
                    <a:pt x="139874" y="626859"/>
                    <a:pt x="102359" y="620974"/>
                    <a:pt x="102359" y="620974"/>
                  </a:cubicBezTo>
                  <a:cubicBezTo>
                    <a:pt x="95535" y="607326"/>
                    <a:pt x="91191" y="592125"/>
                    <a:pt x="81887" y="580030"/>
                  </a:cubicBezTo>
                  <a:cubicBezTo>
                    <a:pt x="68158" y="562182"/>
                    <a:pt x="34120" y="532263"/>
                    <a:pt x="34120" y="532263"/>
                  </a:cubicBezTo>
                  <a:cubicBezTo>
                    <a:pt x="31845" y="525439"/>
                    <a:pt x="29822" y="518526"/>
                    <a:pt x="27296" y="511791"/>
                  </a:cubicBezTo>
                  <a:cubicBezTo>
                    <a:pt x="22995" y="500322"/>
                    <a:pt x="16050" y="489683"/>
                    <a:pt x="13648" y="477672"/>
                  </a:cubicBezTo>
                  <a:cubicBezTo>
                    <a:pt x="9165" y="455256"/>
                    <a:pt x="9659" y="432116"/>
                    <a:pt x="6824" y="409433"/>
                  </a:cubicBezTo>
                  <a:cubicBezTo>
                    <a:pt x="5108" y="395704"/>
                    <a:pt x="2275" y="382138"/>
                    <a:pt x="0" y="368490"/>
                  </a:cubicBezTo>
                  <a:cubicBezTo>
                    <a:pt x="2275" y="302526"/>
                    <a:pt x="2707" y="236472"/>
                    <a:pt x="6824" y="170597"/>
                  </a:cubicBezTo>
                  <a:cubicBezTo>
                    <a:pt x="7564" y="158758"/>
                    <a:pt x="19553" y="137397"/>
                    <a:pt x="27296" y="129654"/>
                  </a:cubicBezTo>
                  <a:cubicBezTo>
                    <a:pt x="28904" y="128046"/>
                    <a:pt x="44356" y="135341"/>
                    <a:pt x="47768" y="136478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94DF12-A7F9-8DAD-DF19-62C323D8843C}"/>
              </a:ext>
            </a:extLst>
          </p:cNvPr>
          <p:cNvGrpSpPr/>
          <p:nvPr/>
        </p:nvGrpSpPr>
        <p:grpSpPr>
          <a:xfrm>
            <a:off x="3665054" y="1009771"/>
            <a:ext cx="4876800" cy="4876800"/>
            <a:chOff x="3679962" y="996464"/>
            <a:chExt cx="4876800" cy="48768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90F3A2A-7DB0-3DAC-5D61-DE44B376E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962" y="996464"/>
              <a:ext cx="4876800" cy="4876800"/>
            </a:xfrm>
            <a:prstGeom prst="rect">
              <a:avLst/>
            </a:prstGeom>
          </p:spPr>
        </p:pic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705EA8-4384-2219-A946-7478443E68D4}"/>
                </a:ext>
              </a:extLst>
            </p:cNvPr>
            <p:cNvSpPr/>
            <p:nvPr/>
          </p:nvSpPr>
          <p:spPr>
            <a:xfrm>
              <a:off x="5800299" y="2956651"/>
              <a:ext cx="682388" cy="639533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03184A0-24B6-86FD-5E1F-05C988735B2F}"/>
              </a:ext>
            </a:extLst>
          </p:cNvPr>
          <p:cNvGrpSpPr/>
          <p:nvPr/>
        </p:nvGrpSpPr>
        <p:grpSpPr>
          <a:xfrm>
            <a:off x="3688185" y="996990"/>
            <a:ext cx="4876800" cy="4876800"/>
            <a:chOff x="3657700" y="1004457"/>
            <a:chExt cx="4876800" cy="48768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F4E21CB-6787-11B5-4414-E8930D64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700" y="1004457"/>
              <a:ext cx="4876800" cy="4876800"/>
            </a:xfrm>
            <a:prstGeom prst="rect">
              <a:avLst/>
            </a:prstGeom>
          </p:spPr>
        </p:pic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CFE45C2-A07E-3C08-F3B4-E65A60FCC696}"/>
                </a:ext>
              </a:extLst>
            </p:cNvPr>
            <p:cNvSpPr/>
            <p:nvPr/>
          </p:nvSpPr>
          <p:spPr>
            <a:xfrm>
              <a:off x="5834418" y="3022979"/>
              <a:ext cx="580030" cy="542762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CA187657-9079-9937-F933-049BD779B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20" y="100977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5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3571E-5615-2616-DCC0-0A51582CC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57" y="0"/>
            <a:ext cx="1924722" cy="1924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054FC-39B9-2739-AE48-468BAA822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76" y="0"/>
            <a:ext cx="1924722" cy="1924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4B393-B4D8-B75B-7246-B1B80D20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69" y="0"/>
            <a:ext cx="1924722" cy="1924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5E0D2-A157-0901-1901-185A3D9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0"/>
            <a:ext cx="1924722" cy="1924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1D8CFD-C62D-3513-01C3-56A7E7643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4722" cy="19247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6E9D8C-FB51-32F1-B0B9-94A680ACB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37" y="1988820"/>
            <a:ext cx="1924722" cy="19247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CB4DF5-A321-B960-FE00-AA2CB5AF3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1" y="1978187"/>
            <a:ext cx="1924722" cy="19247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47C56-28B7-6EC8-E6E1-584F0C3B1A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25" y="1978187"/>
            <a:ext cx="1924722" cy="19247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A48CF6-37AE-39BB-3C3F-4EA733DCE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89" y="1979980"/>
            <a:ext cx="1924722" cy="19247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365BE1-4BF7-6899-739E-A44B1035C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1981200"/>
            <a:ext cx="1924722" cy="19247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AE2103-893A-0F39-D6FE-CF464A75B2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924722" cy="19247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0EDEB3-C30B-C0C0-45B8-B702E5EEA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20" y="3962399"/>
            <a:ext cx="1959013" cy="19590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38C5AF-DC5C-75FE-5949-42C485FEB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66" y="3966984"/>
            <a:ext cx="1953855" cy="19538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C9EFCF-E25B-D247-24FE-DC5C49B81C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73" y="3966983"/>
            <a:ext cx="1971793" cy="19528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E70BE2-CB34-8E2A-32DF-7DC9325A8A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8" y="3962400"/>
            <a:ext cx="1959013" cy="19590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4E100-335C-A311-591D-61E78BBED5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95" y="3962400"/>
            <a:ext cx="1959013" cy="19590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62FFE9-3AF2-056F-94BA-1BBF54A79D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5" y="3962400"/>
            <a:ext cx="1959013" cy="195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88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931F-7E7A-B0C0-E28B-1FB97305D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04037"/>
            <a:ext cx="2312988" cy="5814201"/>
          </a:xfrm>
        </p:spPr>
        <p:txBody>
          <a:bodyPr/>
          <a:lstStyle/>
          <a:p>
            <a:r>
              <a:rPr lang="en-US" b="1" dirty="0"/>
              <a:t>No tumor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Glioma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Meningioma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Pituitary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31309-D59B-3AED-3624-6A5B2BB6D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16" y="1"/>
            <a:ext cx="1594883" cy="1594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77854-338B-450A-00DE-6E8C92F74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67" y="0"/>
            <a:ext cx="1377399" cy="15948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43B83A-BD6D-C551-4C38-D935DEC4D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47" y="-1"/>
            <a:ext cx="1629859" cy="15948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D287F0-CC51-A7D8-2D25-F5009F59F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55" y="0"/>
            <a:ext cx="1317231" cy="15948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FE5192-606B-E4E9-308A-5BB95DE6DB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827" y="0"/>
            <a:ext cx="1399228" cy="15948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EAB1A3-FC9D-59B3-1AB5-2515E049F2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12" y="-1"/>
            <a:ext cx="1594883" cy="1594883"/>
          </a:xfrm>
          <a:prstGeom prst="rect">
            <a:avLst/>
          </a:prstGeom>
        </p:spPr>
      </p:pic>
      <p:grpSp>
        <p:nvGrpSpPr>
          <p:cNvPr id="10282" name="Group 10281">
            <a:extLst>
              <a:ext uri="{FF2B5EF4-FFF2-40B4-BE49-F238E27FC236}">
                <a16:creationId xmlns:a16="http://schemas.microsoft.com/office/drawing/2014/main" id="{7F3C5A41-BA72-6202-1537-680A28D9E58C}"/>
              </a:ext>
            </a:extLst>
          </p:cNvPr>
          <p:cNvGrpSpPr/>
          <p:nvPr/>
        </p:nvGrpSpPr>
        <p:grpSpPr>
          <a:xfrm>
            <a:off x="2853212" y="1702980"/>
            <a:ext cx="9338786" cy="1594885"/>
            <a:chOff x="2853212" y="1702980"/>
            <a:chExt cx="9338786" cy="159488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5B02D13-B65A-B494-A19C-6BE26EB9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5" y="1702982"/>
              <a:ext cx="1594883" cy="15948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CD054F-A404-2956-35FF-D96F948F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1702981"/>
              <a:ext cx="1380460" cy="137869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52A2B38-C818-071D-4228-C6F23064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1702981"/>
              <a:ext cx="1594882" cy="1594882"/>
            </a:xfrm>
            <a:prstGeom prst="rect">
              <a:avLst/>
            </a:prstGeom>
          </p:spPr>
        </p:pic>
        <p:pic>
          <p:nvPicPr>
            <p:cNvPr id="10243" name="Picture 10242">
              <a:extLst>
                <a:ext uri="{FF2B5EF4-FFF2-40B4-BE49-F238E27FC236}">
                  <a16:creationId xmlns:a16="http://schemas.microsoft.com/office/drawing/2014/main" id="{B2786F14-F2AA-135D-61BD-5245B4EB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4695" y="1702980"/>
              <a:ext cx="1305691" cy="1293649"/>
            </a:xfrm>
            <a:prstGeom prst="rect">
              <a:avLst/>
            </a:prstGeom>
          </p:spPr>
        </p:pic>
        <p:pic>
          <p:nvPicPr>
            <p:cNvPr id="10245" name="Picture 10244">
              <a:extLst>
                <a:ext uri="{FF2B5EF4-FFF2-40B4-BE49-F238E27FC236}">
                  <a16:creationId xmlns:a16="http://schemas.microsoft.com/office/drawing/2014/main" id="{E0775805-6895-5C37-C1BE-5EA5FC63B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189" y="1702981"/>
              <a:ext cx="1380461" cy="1594879"/>
            </a:xfrm>
            <a:prstGeom prst="rect">
              <a:avLst/>
            </a:prstGeom>
          </p:spPr>
        </p:pic>
        <p:pic>
          <p:nvPicPr>
            <p:cNvPr id="10247" name="Picture 10246">
              <a:extLst>
                <a:ext uri="{FF2B5EF4-FFF2-40B4-BE49-F238E27FC236}">
                  <a16:creationId xmlns:a16="http://schemas.microsoft.com/office/drawing/2014/main" id="{F13C079A-149F-9779-2B76-02C1A955B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78941" y="1702982"/>
              <a:ext cx="1594882" cy="1594882"/>
            </a:xfrm>
            <a:prstGeom prst="rect">
              <a:avLst/>
            </a:prstGeom>
          </p:spPr>
        </p:pic>
        <p:sp>
          <p:nvSpPr>
            <p:cNvPr id="10268" name="Rectangle 10267">
              <a:extLst>
                <a:ext uri="{FF2B5EF4-FFF2-40B4-BE49-F238E27FC236}">
                  <a16:creationId xmlns:a16="http://schemas.microsoft.com/office/drawing/2014/main" id="{022B9635-1D6C-A929-6D07-F0897185963E}"/>
                </a:ext>
              </a:extLst>
            </p:cNvPr>
            <p:cNvSpPr/>
            <p:nvPr/>
          </p:nvSpPr>
          <p:spPr>
            <a:xfrm>
              <a:off x="7650366" y="3081674"/>
              <a:ext cx="1371358" cy="2161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0" name="Rectangle 10269">
              <a:extLst>
                <a:ext uri="{FF2B5EF4-FFF2-40B4-BE49-F238E27FC236}">
                  <a16:creationId xmlns:a16="http://schemas.microsoft.com/office/drawing/2014/main" id="{B8EB64DC-AF61-876F-6CFF-754BFE04DF58}"/>
                </a:ext>
              </a:extLst>
            </p:cNvPr>
            <p:cNvSpPr/>
            <p:nvPr/>
          </p:nvSpPr>
          <p:spPr>
            <a:xfrm>
              <a:off x="4549497" y="2985100"/>
              <a:ext cx="128884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3" name="Group 10282">
            <a:extLst>
              <a:ext uri="{FF2B5EF4-FFF2-40B4-BE49-F238E27FC236}">
                <a16:creationId xmlns:a16="http://schemas.microsoft.com/office/drawing/2014/main" id="{E1323F0B-7D65-3A59-A004-8060006E0314}"/>
              </a:ext>
            </a:extLst>
          </p:cNvPr>
          <p:cNvGrpSpPr/>
          <p:nvPr/>
        </p:nvGrpSpPr>
        <p:grpSpPr>
          <a:xfrm>
            <a:off x="2853212" y="3404191"/>
            <a:ext cx="9338786" cy="1596634"/>
            <a:chOff x="2853212" y="3404191"/>
            <a:chExt cx="9338786" cy="1596634"/>
          </a:xfrm>
        </p:grpSpPr>
        <p:pic>
          <p:nvPicPr>
            <p:cNvPr id="10251" name="Picture 10250">
              <a:extLst>
                <a:ext uri="{FF2B5EF4-FFF2-40B4-BE49-F238E27FC236}">
                  <a16:creationId xmlns:a16="http://schemas.microsoft.com/office/drawing/2014/main" id="{1A949E29-7419-A227-A959-4BF3BA9E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3405943"/>
              <a:ext cx="1594882" cy="1594882"/>
            </a:xfrm>
            <a:prstGeom prst="rect">
              <a:avLst/>
            </a:prstGeom>
          </p:spPr>
        </p:pic>
        <p:pic>
          <p:nvPicPr>
            <p:cNvPr id="10253" name="Picture 10252">
              <a:extLst>
                <a:ext uri="{FF2B5EF4-FFF2-40B4-BE49-F238E27FC236}">
                  <a16:creationId xmlns:a16="http://schemas.microsoft.com/office/drawing/2014/main" id="{8B77B723-6D1C-950C-CDA6-1C08E83F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958" y="3405944"/>
              <a:ext cx="1303214" cy="1293648"/>
            </a:xfrm>
            <a:prstGeom prst="rect">
              <a:avLst/>
            </a:prstGeom>
          </p:spPr>
        </p:pic>
        <p:pic>
          <p:nvPicPr>
            <p:cNvPr id="10255" name="Picture 10254">
              <a:extLst>
                <a:ext uri="{FF2B5EF4-FFF2-40B4-BE49-F238E27FC236}">
                  <a16:creationId xmlns:a16="http://schemas.microsoft.com/office/drawing/2014/main" id="{1DA69525-455C-C70D-CB2A-170178387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7" name="Picture 10256">
              <a:extLst>
                <a:ext uri="{FF2B5EF4-FFF2-40B4-BE49-F238E27FC236}">
                  <a16:creationId xmlns:a16="http://schemas.microsoft.com/office/drawing/2014/main" id="{6B518F9C-BB1F-9D95-5A44-DB9054D1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9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9" name="Picture 10258">
              <a:extLst>
                <a:ext uri="{FF2B5EF4-FFF2-40B4-BE49-F238E27FC236}">
                  <a16:creationId xmlns:a16="http://schemas.microsoft.com/office/drawing/2014/main" id="{AECF816E-3F1F-1D80-2D2E-7F5472E9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3404191"/>
              <a:ext cx="1378693" cy="1378693"/>
            </a:xfrm>
            <a:prstGeom prst="rect">
              <a:avLst/>
            </a:prstGeom>
          </p:spPr>
        </p:pic>
        <p:pic>
          <p:nvPicPr>
            <p:cNvPr id="10261" name="Picture 10260">
              <a:extLst>
                <a:ext uri="{FF2B5EF4-FFF2-40B4-BE49-F238E27FC236}">
                  <a16:creationId xmlns:a16="http://schemas.microsoft.com/office/drawing/2014/main" id="{BB613EBE-16AD-1DC6-BB22-5C489C36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20954" y="3404191"/>
              <a:ext cx="1378693" cy="1378693"/>
            </a:xfrm>
            <a:prstGeom prst="rect">
              <a:avLst/>
            </a:prstGeom>
          </p:spPr>
        </p:pic>
        <p:sp>
          <p:nvSpPr>
            <p:cNvPr id="10269" name="Rectangle 10268">
              <a:extLst>
                <a:ext uri="{FF2B5EF4-FFF2-40B4-BE49-F238E27FC236}">
                  <a16:creationId xmlns:a16="http://schemas.microsoft.com/office/drawing/2014/main" id="{52DC15C4-AF94-DC66-8759-3B3435DFE90D}"/>
                </a:ext>
              </a:extLst>
            </p:cNvPr>
            <p:cNvSpPr/>
            <p:nvPr/>
          </p:nvSpPr>
          <p:spPr>
            <a:xfrm>
              <a:off x="7650366" y="4788190"/>
              <a:ext cx="1371357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1" name="Rectangle 10270">
              <a:extLst>
                <a:ext uri="{FF2B5EF4-FFF2-40B4-BE49-F238E27FC236}">
                  <a16:creationId xmlns:a16="http://schemas.microsoft.com/office/drawing/2014/main" id="{494457B9-6BC7-8A2C-2868-5C03B001150A}"/>
                </a:ext>
              </a:extLst>
            </p:cNvPr>
            <p:cNvSpPr/>
            <p:nvPr/>
          </p:nvSpPr>
          <p:spPr>
            <a:xfrm>
              <a:off x="4559902" y="4686313"/>
              <a:ext cx="130321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2" name="Rectangle 10271">
              <a:extLst>
                <a:ext uri="{FF2B5EF4-FFF2-40B4-BE49-F238E27FC236}">
                  <a16:creationId xmlns:a16="http://schemas.microsoft.com/office/drawing/2014/main" id="{CBE0CB44-A44F-4ACF-C3A9-55DBBB3FC3D1}"/>
                </a:ext>
              </a:extLst>
            </p:cNvPr>
            <p:cNvSpPr/>
            <p:nvPr/>
          </p:nvSpPr>
          <p:spPr>
            <a:xfrm>
              <a:off x="9129078" y="4782884"/>
              <a:ext cx="1365546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4" name="Group 10283">
            <a:extLst>
              <a:ext uri="{FF2B5EF4-FFF2-40B4-BE49-F238E27FC236}">
                <a16:creationId xmlns:a16="http://schemas.microsoft.com/office/drawing/2014/main" id="{10807F7F-63BB-6E00-66DE-1AD91230EB98}"/>
              </a:ext>
            </a:extLst>
          </p:cNvPr>
          <p:cNvGrpSpPr/>
          <p:nvPr/>
        </p:nvGrpSpPr>
        <p:grpSpPr>
          <a:xfrm>
            <a:off x="2853212" y="5085249"/>
            <a:ext cx="9338786" cy="1623227"/>
            <a:chOff x="2853212" y="5085249"/>
            <a:chExt cx="9338786" cy="1623227"/>
          </a:xfrm>
        </p:grpSpPr>
        <p:pic>
          <p:nvPicPr>
            <p:cNvPr id="10263" name="Picture 10262">
              <a:extLst>
                <a:ext uri="{FF2B5EF4-FFF2-40B4-BE49-F238E27FC236}">
                  <a16:creationId xmlns:a16="http://schemas.microsoft.com/office/drawing/2014/main" id="{4435CE56-F5E7-270E-D698-10F2B486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748" y="5094769"/>
              <a:ext cx="1604250" cy="1594882"/>
            </a:xfrm>
            <a:prstGeom prst="rect">
              <a:avLst/>
            </a:prstGeom>
          </p:spPr>
        </p:pic>
        <p:pic>
          <p:nvPicPr>
            <p:cNvPr id="10265" name="Picture 10264">
              <a:extLst>
                <a:ext uri="{FF2B5EF4-FFF2-40B4-BE49-F238E27FC236}">
                  <a16:creationId xmlns:a16="http://schemas.microsoft.com/office/drawing/2014/main" id="{707981F0-073D-B6AF-33E2-DEEA10A5A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941" y="5094769"/>
              <a:ext cx="1604251" cy="1604251"/>
            </a:xfrm>
            <a:prstGeom prst="rect">
              <a:avLst/>
            </a:prstGeom>
          </p:spPr>
        </p:pic>
        <p:pic>
          <p:nvPicPr>
            <p:cNvPr id="10267" name="Picture 10266">
              <a:extLst>
                <a:ext uri="{FF2B5EF4-FFF2-40B4-BE49-F238E27FC236}">
                  <a16:creationId xmlns:a16="http://schemas.microsoft.com/office/drawing/2014/main" id="{7E4BFC16-2E52-72DE-F90D-B24FF36E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081086" y="5094769"/>
              <a:ext cx="1418561" cy="1418561"/>
            </a:xfrm>
            <a:prstGeom prst="rect">
              <a:avLst/>
            </a:prstGeom>
          </p:spPr>
        </p:pic>
        <p:sp>
          <p:nvSpPr>
            <p:cNvPr id="10273" name="Rectangle 10272">
              <a:extLst>
                <a:ext uri="{FF2B5EF4-FFF2-40B4-BE49-F238E27FC236}">
                  <a16:creationId xmlns:a16="http://schemas.microsoft.com/office/drawing/2014/main" id="{4B0D5FDF-7D8B-5420-B065-D6AF266A6831}"/>
                </a:ext>
              </a:extLst>
            </p:cNvPr>
            <p:cNvSpPr/>
            <p:nvPr/>
          </p:nvSpPr>
          <p:spPr>
            <a:xfrm>
              <a:off x="9086696" y="6485861"/>
              <a:ext cx="1402690" cy="21315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5" name="Picture 10274">
              <a:extLst>
                <a:ext uri="{FF2B5EF4-FFF2-40B4-BE49-F238E27FC236}">
                  <a16:creationId xmlns:a16="http://schemas.microsoft.com/office/drawing/2014/main" id="{3A290E33-8921-5113-5208-06D99D97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108" y="5085249"/>
              <a:ext cx="1302278" cy="1302278"/>
            </a:xfrm>
            <a:prstGeom prst="rect">
              <a:avLst/>
            </a:prstGeom>
          </p:spPr>
        </p:pic>
        <p:sp>
          <p:nvSpPr>
            <p:cNvPr id="10276" name="Rectangle 10275">
              <a:extLst>
                <a:ext uri="{FF2B5EF4-FFF2-40B4-BE49-F238E27FC236}">
                  <a16:creationId xmlns:a16="http://schemas.microsoft.com/office/drawing/2014/main" id="{E44D24DB-077D-D7F6-183E-48601861BA52}"/>
                </a:ext>
              </a:extLst>
            </p:cNvPr>
            <p:cNvSpPr/>
            <p:nvPr/>
          </p:nvSpPr>
          <p:spPr>
            <a:xfrm>
              <a:off x="4555108" y="6376891"/>
              <a:ext cx="1283233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8" name="Picture 10277">
              <a:extLst>
                <a:ext uri="{FF2B5EF4-FFF2-40B4-BE49-F238E27FC236}">
                  <a16:creationId xmlns:a16="http://schemas.microsoft.com/office/drawing/2014/main" id="{0E22334A-438E-3DA5-534D-71D6F3BF9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5085249"/>
              <a:ext cx="1392142" cy="1392142"/>
            </a:xfrm>
            <a:prstGeom prst="rect">
              <a:avLst/>
            </a:prstGeom>
          </p:spPr>
        </p:pic>
        <p:sp>
          <p:nvSpPr>
            <p:cNvPr id="10279" name="Rectangle 10278">
              <a:extLst>
                <a:ext uri="{FF2B5EF4-FFF2-40B4-BE49-F238E27FC236}">
                  <a16:creationId xmlns:a16="http://schemas.microsoft.com/office/drawing/2014/main" id="{4A2C809C-878A-6A24-1158-960F54E0289D}"/>
                </a:ext>
              </a:extLst>
            </p:cNvPr>
            <p:cNvSpPr/>
            <p:nvPr/>
          </p:nvSpPr>
          <p:spPr>
            <a:xfrm>
              <a:off x="7650540" y="6387527"/>
              <a:ext cx="1382112" cy="3043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1" name="Picture 10280">
              <a:extLst>
                <a:ext uri="{FF2B5EF4-FFF2-40B4-BE49-F238E27FC236}">
                  <a16:creationId xmlns:a16="http://schemas.microsoft.com/office/drawing/2014/main" id="{62ACCAC5-BA91-0973-A730-7D0A524D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5085249"/>
              <a:ext cx="1623227" cy="1623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74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29044</TotalTime>
  <Words>958</Words>
  <Application>Microsoft Office PowerPoint</Application>
  <PresentationFormat>Widescreen</PresentationFormat>
  <Paragraphs>184</Paragraphs>
  <Slides>21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 Unicode MS</vt:lpstr>
      <vt:lpstr>Calibri</vt:lpstr>
      <vt:lpstr>Century Gothic</vt:lpstr>
      <vt:lpstr>Google Sans</vt:lpstr>
      <vt:lpstr>Noto Sans</vt:lpstr>
      <vt:lpstr>Noto Serif</vt:lpstr>
      <vt:lpstr>Wingdings</vt:lpstr>
      <vt:lpstr>Vapor Trail</vt:lpstr>
      <vt:lpstr>Brain Tumor Classification</vt:lpstr>
      <vt:lpstr>Brain tumors</vt:lpstr>
      <vt:lpstr>PowerPoint Presentation</vt:lpstr>
      <vt:lpstr>Glioma</vt:lpstr>
      <vt:lpstr>The data</vt:lpstr>
      <vt:lpstr>The classes are balanced</vt:lpstr>
      <vt:lpstr>MRI Slicing</vt:lpstr>
      <vt:lpstr>PowerPoint Presentation</vt:lpstr>
      <vt:lpstr>PowerPoint Presentation</vt:lpstr>
      <vt:lpstr>PowerPoint Presentation</vt:lpstr>
      <vt:lpstr>Preprocessing</vt:lpstr>
      <vt:lpstr>CNN_model</vt:lpstr>
      <vt:lpstr>CNN architecture</vt:lpstr>
      <vt:lpstr>After training</vt:lpstr>
      <vt:lpstr>XGBoost input</vt:lpstr>
      <vt:lpstr>XGBoost</vt:lpstr>
      <vt:lpstr>         CNN                        CNN+XGBoost</vt:lpstr>
      <vt:lpstr>VGG16</vt:lpstr>
      <vt:lpstr>VGG16</vt:lpstr>
      <vt:lpstr>VGG16 training</vt:lpstr>
      <vt:lpstr>Model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Classification</dc:title>
  <dc:creator>Alin Finkelshtein</dc:creator>
  <cp:lastModifiedBy>Alin Finkelshtein</cp:lastModifiedBy>
  <cp:revision>20</cp:revision>
  <dcterms:created xsi:type="dcterms:W3CDTF">2023-07-17T17:34:13Z</dcterms:created>
  <dcterms:modified xsi:type="dcterms:W3CDTF">2023-08-07T18:54:46Z</dcterms:modified>
</cp:coreProperties>
</file>